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147479862" r:id="rId2"/>
    <p:sldId id="2147479860" r:id="rId3"/>
    <p:sldId id="2147469924" r:id="rId4"/>
    <p:sldId id="2147468967" r:id="rId5"/>
    <p:sldId id="2145706051" r:id="rId6"/>
    <p:sldId id="2147479925" r:id="rId7"/>
    <p:sldId id="2147479863" r:id="rId8"/>
    <p:sldId id="2147468966" r:id="rId9"/>
    <p:sldId id="2147479926" r:id="rId10"/>
    <p:sldId id="2147479861" r:id="rId11"/>
    <p:sldId id="2147479857" r:id="rId12"/>
    <p:sldId id="2147468965" r:id="rId13"/>
    <p:sldId id="214747985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E0F5CC-757B-4545-95BB-955B4845C798}">
          <p14:sldIdLst/>
        </p14:section>
        <p14:section name="Default Section" id="{DBC3ECE1-18F2-49B5-A05F-C9B21E52D796}">
          <p14:sldIdLst>
            <p14:sldId id="2147479862"/>
          </p14:sldIdLst>
        </p14:section>
        <p14:section name="Market Benefit" id="{3A659003-EE2D-4E2B-BC20-138F7A5185D2}">
          <p14:sldIdLst>
            <p14:sldId id="2147479860"/>
            <p14:sldId id="2147469924"/>
          </p14:sldIdLst>
        </p14:section>
        <p14:section name="Solution Introduction" id="{C3191FB3-4AC4-4136-978A-26331A2067E3}">
          <p14:sldIdLst>
            <p14:sldId id="2147468967"/>
            <p14:sldId id="2145706051"/>
          </p14:sldIdLst>
        </p14:section>
        <p14:section name="Workshop Details" id="{ED005A7E-F5A8-4389-971C-C4BC844064FE}">
          <p14:sldIdLst>
            <p14:sldId id="2147479925"/>
            <p14:sldId id="2147479863"/>
            <p14:sldId id="2147468966"/>
            <p14:sldId id="2147479926"/>
          </p14:sldIdLst>
        </p14:section>
        <p14:section name="Closing" id="{3B243332-CF44-41BA-A857-33EBC9FDE6D1}">
          <p14:sldIdLst>
            <p14:sldId id="2147479861"/>
            <p14:sldId id="2147479857"/>
          </p14:sldIdLst>
        </p14:section>
        <p14:section name="Appendix" id="{C5F52983-BC2B-43BC-AF4B-A7966C6BC9C5}">
          <p14:sldIdLst>
            <p14:sldId id="2147468965"/>
            <p14:sldId id="21474798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B554B6-987B-4A54-94D3-62FAB7EAE60E}" v="1191" dt="2023-06-06T15:15:43.3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7" autoAdjust="0"/>
    <p:restoredTop sz="94660"/>
  </p:normalViewPr>
  <p:slideViewPr>
    <p:cSldViewPr snapToGrid="0">
      <p:cViewPr varScale="1">
        <p:scale>
          <a:sx n="93" d="100"/>
          <a:sy n="93" d="100"/>
        </p:scale>
        <p:origin x="44" y="112"/>
      </p:cViewPr>
      <p:guideLst/>
    </p:cSldViewPr>
  </p:slideViewPr>
  <p:notesTextViewPr>
    <p:cViewPr>
      <p:scale>
        <a:sx n="1" d="1"/>
        <a:sy n="1" d="1"/>
      </p:scale>
      <p:origin x="0" y="0"/>
    </p:cViewPr>
  </p:notesTextViewPr>
  <p:sorterViewPr>
    <p:cViewPr>
      <p:scale>
        <a:sx n="100" d="100"/>
        <a:sy n="100" d="100"/>
      </p:scale>
      <p:origin x="0" y="-30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69E4FD-9A53-4C30-A04C-375DD9E67233}" type="doc">
      <dgm:prSet loTypeId="urn:microsoft.com/office/officeart/2008/layout/VerticalCurvedList" loCatId="list" qsTypeId="urn:microsoft.com/office/officeart/2005/8/quickstyle/simple1" qsCatId="simple" csTypeId="urn:microsoft.com/office/officeart/2005/8/colors/accent1_4" csCatId="accent1" phldr="1"/>
      <dgm:spPr/>
      <dgm:t>
        <a:bodyPr/>
        <a:lstStyle/>
        <a:p>
          <a:endParaRPr lang="en-US"/>
        </a:p>
      </dgm:t>
    </dgm:pt>
    <dgm:pt modelId="{DC9668ED-7D07-4DD2-8C8D-9AAFDB2FD238}">
      <dgm:prSet custT="1"/>
      <dgm:spPr/>
      <dgm:t>
        <a:bodyPr/>
        <a:lstStyle/>
        <a:p>
          <a:r>
            <a:rPr lang="en-US" sz="1400" b="0" i="0"/>
            <a:t>Smart and Multilingual Search Engine: Provides links and answers to search queries, improving the search experience for customers and employees.</a:t>
          </a:r>
          <a:endParaRPr lang="en-US" sz="1400" dirty="0"/>
        </a:p>
      </dgm:t>
    </dgm:pt>
    <dgm:pt modelId="{51116858-F332-4518-866D-C83C1D349074}" type="parTrans" cxnId="{CA7F30AF-5DA2-4C2E-8ADD-849A6F3D6A4A}">
      <dgm:prSet/>
      <dgm:spPr/>
      <dgm:t>
        <a:bodyPr/>
        <a:lstStyle/>
        <a:p>
          <a:endParaRPr lang="en-US"/>
        </a:p>
      </dgm:t>
    </dgm:pt>
    <dgm:pt modelId="{F7BAC965-1FA0-4351-9662-15E6E56293AE}" type="sibTrans" cxnId="{CA7F30AF-5DA2-4C2E-8ADD-849A6F3D6A4A}">
      <dgm:prSet/>
      <dgm:spPr/>
      <dgm:t>
        <a:bodyPr/>
        <a:lstStyle/>
        <a:p>
          <a:endParaRPr lang="en-US"/>
        </a:p>
      </dgm:t>
    </dgm:pt>
    <dgm:pt modelId="{048CE6F1-BE13-4E18-A9AC-2A56603BBF5F}">
      <dgm:prSet/>
      <dgm:spPr/>
      <dgm:t>
        <a:bodyPr/>
        <a:lstStyle/>
        <a:p>
          <a:pPr>
            <a:buFont typeface="Arial" panose="020B0604020202020204" pitchFamily="34" charset="0"/>
            <a:buChar char="•"/>
          </a:pPr>
          <a:r>
            <a:rPr lang="en-US" b="0" i="0"/>
            <a:t>Simplifies AI Implementation: Solves 80% of use cases for companies, without requiring retraining or hosting models.</a:t>
          </a:r>
        </a:p>
      </dgm:t>
    </dgm:pt>
    <dgm:pt modelId="{F0A29F63-7E0E-43A6-BDF5-7EA2E3C81F49}" type="parTrans" cxnId="{AF2006BB-7435-40B0-BCC1-2554A360DA44}">
      <dgm:prSet/>
      <dgm:spPr/>
      <dgm:t>
        <a:bodyPr/>
        <a:lstStyle/>
        <a:p>
          <a:endParaRPr lang="en-US"/>
        </a:p>
      </dgm:t>
    </dgm:pt>
    <dgm:pt modelId="{FB2B377F-D56F-454C-B2AC-F0DBE817262F}" type="sibTrans" cxnId="{AF2006BB-7435-40B0-BCC1-2554A360DA44}">
      <dgm:prSet/>
      <dgm:spPr/>
      <dgm:t>
        <a:bodyPr/>
        <a:lstStyle/>
        <a:p>
          <a:endParaRPr lang="en-US"/>
        </a:p>
      </dgm:t>
    </dgm:pt>
    <dgm:pt modelId="{08C1A3E3-09D8-49FC-8E3D-3B66DE8F7536}">
      <dgm:prSet/>
      <dgm:spPr/>
      <dgm:t>
        <a:bodyPr/>
        <a:lstStyle/>
        <a:p>
          <a:pPr>
            <a:buFont typeface="Arial" panose="020B0604020202020204" pitchFamily="34" charset="0"/>
            <a:buChar char="•"/>
          </a:pPr>
          <a:r>
            <a:rPr lang="en-US" b="0" i="0"/>
            <a:t>Python Code Deployment: All Azure services and configurations can be deployed via Python code, making it customizable and easy to maintain.</a:t>
          </a:r>
        </a:p>
      </dgm:t>
    </dgm:pt>
    <dgm:pt modelId="{19465282-777E-4F48-8F6E-1587F1D47006}" type="parTrans" cxnId="{D7976158-B93C-43A4-9334-A6D28C577CA6}">
      <dgm:prSet/>
      <dgm:spPr/>
      <dgm:t>
        <a:bodyPr/>
        <a:lstStyle/>
        <a:p>
          <a:endParaRPr lang="en-US"/>
        </a:p>
      </dgm:t>
    </dgm:pt>
    <dgm:pt modelId="{C6136229-EC74-4355-AAB0-6063D4DAF55C}" type="sibTrans" cxnId="{D7976158-B93C-43A4-9334-A6D28C577CA6}">
      <dgm:prSet/>
      <dgm:spPr/>
      <dgm:t>
        <a:bodyPr/>
        <a:lstStyle/>
        <a:p>
          <a:endParaRPr lang="en-US"/>
        </a:p>
      </dgm:t>
    </dgm:pt>
    <dgm:pt modelId="{E8187A6F-A98B-40B7-A6FC-4EC9580A9395}">
      <dgm:prSet/>
      <dgm:spPr/>
      <dgm:t>
        <a:bodyPr/>
        <a:lstStyle/>
        <a:p>
          <a:pPr>
            <a:buFont typeface="Arial" panose="020B0604020202020204" pitchFamily="34" charset="0"/>
            <a:buChar char="•"/>
          </a:pPr>
          <a:r>
            <a:rPr lang="en-US" b="0" i="0"/>
            <a:t>Enriched Search Results: Uses Azure Cognitive Services to improve the accuracy of search results, detecting languages, OCR images, and recognizing entities.</a:t>
          </a:r>
        </a:p>
      </dgm:t>
    </dgm:pt>
    <dgm:pt modelId="{0AE76BF1-2CAB-4A13-9D2F-1A33C9BC0B4B}" type="parTrans" cxnId="{CF973459-C4B5-44C5-A668-D2A06256C841}">
      <dgm:prSet/>
      <dgm:spPr/>
      <dgm:t>
        <a:bodyPr/>
        <a:lstStyle/>
        <a:p>
          <a:endParaRPr lang="en-US"/>
        </a:p>
      </dgm:t>
    </dgm:pt>
    <dgm:pt modelId="{D9CDAD14-086C-42A0-9614-D15F9DFCA072}" type="sibTrans" cxnId="{CF973459-C4B5-44C5-A668-D2A06256C841}">
      <dgm:prSet/>
      <dgm:spPr/>
      <dgm:t>
        <a:bodyPr/>
        <a:lstStyle/>
        <a:p>
          <a:endParaRPr lang="en-US"/>
        </a:p>
      </dgm:t>
    </dgm:pt>
    <dgm:pt modelId="{6249C82E-223C-4598-82F5-8A76E7CC4FBD}">
      <dgm:prSet/>
      <dgm:spPr/>
      <dgm:t>
        <a:bodyPr/>
        <a:lstStyle/>
        <a:p>
          <a:pPr>
            <a:buFont typeface="Arial" panose="020B0604020202020204" pitchFamily="34" charset="0"/>
            <a:buChar char="•"/>
          </a:pPr>
          <a:r>
            <a:rPr lang="en-US" b="0" i="0"/>
            <a:t>Streamlined Search Process: Uses LangChain as a wrapper for interacting with Azure OpenAI, vector stores, and constructing prompts.</a:t>
          </a:r>
        </a:p>
      </dgm:t>
    </dgm:pt>
    <dgm:pt modelId="{7B7479E5-3C7D-487A-A212-FF2F7D398547}" type="parTrans" cxnId="{BEEE166C-E888-4032-9201-CA6F694B9B5E}">
      <dgm:prSet/>
      <dgm:spPr/>
      <dgm:t>
        <a:bodyPr/>
        <a:lstStyle/>
        <a:p>
          <a:endParaRPr lang="en-US"/>
        </a:p>
      </dgm:t>
    </dgm:pt>
    <dgm:pt modelId="{5B6B0F6D-9D3B-46E5-8E0B-1E09AC3F2B0F}" type="sibTrans" cxnId="{BEEE166C-E888-4032-9201-CA6F694B9B5E}">
      <dgm:prSet/>
      <dgm:spPr/>
      <dgm:t>
        <a:bodyPr/>
        <a:lstStyle/>
        <a:p>
          <a:endParaRPr lang="en-US"/>
        </a:p>
      </dgm:t>
    </dgm:pt>
    <dgm:pt modelId="{7E670EDF-54A0-4416-A60F-3E50CF7E27B6}">
      <dgm:prSet/>
      <dgm:spPr/>
      <dgm:t>
        <a:bodyPr/>
        <a:lstStyle/>
        <a:p>
          <a:pPr>
            <a:buFont typeface="Arial" panose="020B0604020202020204" pitchFamily="34" charset="0"/>
            <a:buChar char="•"/>
          </a:pPr>
          <a:r>
            <a:rPr lang="en-US" b="0" i="0"/>
            <a:t>User-Friendly Interface: Uses Streamlit to build the web application in Python, providing an intuitive interface for customers and employees.</a:t>
          </a:r>
        </a:p>
      </dgm:t>
    </dgm:pt>
    <dgm:pt modelId="{93267BE4-BF69-4002-BBB9-A9C047ADCFCA}" type="parTrans" cxnId="{11392828-9D67-4F6C-B653-22FC83B382F1}">
      <dgm:prSet/>
      <dgm:spPr/>
      <dgm:t>
        <a:bodyPr/>
        <a:lstStyle/>
        <a:p>
          <a:endParaRPr lang="en-US"/>
        </a:p>
      </dgm:t>
    </dgm:pt>
    <dgm:pt modelId="{8706D3F7-DEAA-4E98-9E3C-D71AB4EB30DE}" type="sibTrans" cxnId="{11392828-9D67-4F6C-B653-22FC83B382F1}">
      <dgm:prSet/>
      <dgm:spPr/>
      <dgm:t>
        <a:bodyPr/>
        <a:lstStyle/>
        <a:p>
          <a:endParaRPr lang="en-US"/>
        </a:p>
      </dgm:t>
    </dgm:pt>
    <dgm:pt modelId="{163420B2-3DFB-4AF6-84A0-09AB50A4CEA5}">
      <dgm:prSet/>
      <dgm:spPr/>
      <dgm:t>
        <a:bodyPr/>
        <a:lstStyle/>
        <a:p>
          <a:pPr>
            <a:buFont typeface="Arial" panose="020B0604020202020204" pitchFamily="34" charset="0"/>
            <a:buChar char="•"/>
          </a:pPr>
          <a:r>
            <a:rPr lang="en-US" b="0" i="0"/>
            <a:t>Personalized Recommendations: Coming soon, the search engine will recommend new searches based on users' history, further improving the search experience.</a:t>
          </a:r>
        </a:p>
      </dgm:t>
    </dgm:pt>
    <dgm:pt modelId="{E592E4B4-ABD9-4DBF-AE05-CDCE70390680}" type="parTrans" cxnId="{F86BDE2C-620F-491D-800B-7AB6939C7021}">
      <dgm:prSet/>
      <dgm:spPr/>
      <dgm:t>
        <a:bodyPr/>
        <a:lstStyle/>
        <a:p>
          <a:endParaRPr lang="en-US"/>
        </a:p>
      </dgm:t>
    </dgm:pt>
    <dgm:pt modelId="{EF14FB50-448B-45F0-B8CF-31A65E896DA4}" type="sibTrans" cxnId="{F86BDE2C-620F-491D-800B-7AB6939C7021}">
      <dgm:prSet/>
      <dgm:spPr/>
      <dgm:t>
        <a:bodyPr/>
        <a:lstStyle/>
        <a:p>
          <a:endParaRPr lang="en-US"/>
        </a:p>
      </dgm:t>
    </dgm:pt>
    <dgm:pt modelId="{DBB82DCE-1029-4C20-A7BD-50AC6011F0E9}" type="pres">
      <dgm:prSet presAssocID="{1269E4FD-9A53-4C30-A04C-375DD9E67233}" presName="Name0" presStyleCnt="0">
        <dgm:presLayoutVars>
          <dgm:chMax val="7"/>
          <dgm:chPref val="7"/>
          <dgm:dir/>
        </dgm:presLayoutVars>
      </dgm:prSet>
      <dgm:spPr/>
    </dgm:pt>
    <dgm:pt modelId="{4BCE8670-B4EA-4F9B-B342-A938200962D6}" type="pres">
      <dgm:prSet presAssocID="{1269E4FD-9A53-4C30-A04C-375DD9E67233}" presName="Name1" presStyleCnt="0"/>
      <dgm:spPr/>
    </dgm:pt>
    <dgm:pt modelId="{1321C686-C29A-415D-8B24-22FD1C283051}" type="pres">
      <dgm:prSet presAssocID="{1269E4FD-9A53-4C30-A04C-375DD9E67233}" presName="cycle" presStyleCnt="0"/>
      <dgm:spPr/>
    </dgm:pt>
    <dgm:pt modelId="{A11D7F51-8794-447B-952B-2C1687E56187}" type="pres">
      <dgm:prSet presAssocID="{1269E4FD-9A53-4C30-A04C-375DD9E67233}" presName="srcNode" presStyleLbl="node1" presStyleIdx="0" presStyleCnt="7"/>
      <dgm:spPr/>
    </dgm:pt>
    <dgm:pt modelId="{8CC51418-B0AB-4865-A1CB-F79B17FEF9D0}" type="pres">
      <dgm:prSet presAssocID="{1269E4FD-9A53-4C30-A04C-375DD9E67233}" presName="conn" presStyleLbl="parChTrans1D2" presStyleIdx="0" presStyleCnt="1"/>
      <dgm:spPr/>
    </dgm:pt>
    <dgm:pt modelId="{E8B71BBB-A7DF-497C-B825-0E990707CFFC}" type="pres">
      <dgm:prSet presAssocID="{1269E4FD-9A53-4C30-A04C-375DD9E67233}" presName="extraNode" presStyleLbl="node1" presStyleIdx="0" presStyleCnt="7"/>
      <dgm:spPr/>
    </dgm:pt>
    <dgm:pt modelId="{04639FCC-CC0B-4EF9-AC53-D3F559438984}" type="pres">
      <dgm:prSet presAssocID="{1269E4FD-9A53-4C30-A04C-375DD9E67233}" presName="dstNode" presStyleLbl="node1" presStyleIdx="0" presStyleCnt="7"/>
      <dgm:spPr/>
    </dgm:pt>
    <dgm:pt modelId="{7AD04FAB-2C86-4685-A687-C8835A6714F4}" type="pres">
      <dgm:prSet presAssocID="{DC9668ED-7D07-4DD2-8C8D-9AAFDB2FD238}" presName="text_1" presStyleLbl="node1" presStyleIdx="0" presStyleCnt="7">
        <dgm:presLayoutVars>
          <dgm:bulletEnabled val="1"/>
        </dgm:presLayoutVars>
      </dgm:prSet>
      <dgm:spPr/>
    </dgm:pt>
    <dgm:pt modelId="{100CE4FF-3B0F-4F7C-B65B-32BCEFF2B13F}" type="pres">
      <dgm:prSet presAssocID="{DC9668ED-7D07-4DD2-8C8D-9AAFDB2FD238}" presName="accent_1" presStyleCnt="0"/>
      <dgm:spPr/>
    </dgm:pt>
    <dgm:pt modelId="{5A8EAAE5-47CD-441F-B2D5-D13D91E202FE}" type="pres">
      <dgm:prSet presAssocID="{DC9668ED-7D07-4DD2-8C8D-9AAFDB2FD238}" presName="accentRepeatNode" presStyleLbl="solidFgAcc1" presStyleIdx="0" presStyleCnt="7"/>
      <dgm:spPr/>
    </dgm:pt>
    <dgm:pt modelId="{44B8FC3E-C40C-4771-A227-AA31C007FB38}" type="pres">
      <dgm:prSet presAssocID="{048CE6F1-BE13-4E18-A9AC-2A56603BBF5F}" presName="text_2" presStyleLbl="node1" presStyleIdx="1" presStyleCnt="7">
        <dgm:presLayoutVars>
          <dgm:bulletEnabled val="1"/>
        </dgm:presLayoutVars>
      </dgm:prSet>
      <dgm:spPr/>
    </dgm:pt>
    <dgm:pt modelId="{0E161152-1BAC-45C8-A594-7A1B578583B1}" type="pres">
      <dgm:prSet presAssocID="{048CE6F1-BE13-4E18-A9AC-2A56603BBF5F}" presName="accent_2" presStyleCnt="0"/>
      <dgm:spPr/>
    </dgm:pt>
    <dgm:pt modelId="{4803DBC3-BFFB-4273-877A-F07EA3BA6202}" type="pres">
      <dgm:prSet presAssocID="{048CE6F1-BE13-4E18-A9AC-2A56603BBF5F}" presName="accentRepeatNode" presStyleLbl="solidFgAcc1" presStyleIdx="1" presStyleCnt="7"/>
      <dgm:spPr/>
    </dgm:pt>
    <dgm:pt modelId="{D097FD8D-208A-4283-9399-B5F60DB0F55B}" type="pres">
      <dgm:prSet presAssocID="{08C1A3E3-09D8-49FC-8E3D-3B66DE8F7536}" presName="text_3" presStyleLbl="node1" presStyleIdx="2" presStyleCnt="7">
        <dgm:presLayoutVars>
          <dgm:bulletEnabled val="1"/>
        </dgm:presLayoutVars>
      </dgm:prSet>
      <dgm:spPr/>
    </dgm:pt>
    <dgm:pt modelId="{3711A4FA-36E9-4266-838F-220DECA14ED5}" type="pres">
      <dgm:prSet presAssocID="{08C1A3E3-09D8-49FC-8E3D-3B66DE8F7536}" presName="accent_3" presStyleCnt="0"/>
      <dgm:spPr/>
    </dgm:pt>
    <dgm:pt modelId="{595DB7AB-F586-42DF-A1DA-1EF16C3F11F6}" type="pres">
      <dgm:prSet presAssocID="{08C1A3E3-09D8-49FC-8E3D-3B66DE8F7536}" presName="accentRepeatNode" presStyleLbl="solidFgAcc1" presStyleIdx="2" presStyleCnt="7"/>
      <dgm:spPr/>
    </dgm:pt>
    <dgm:pt modelId="{31CD6E68-7706-4EF2-B3F2-33FCFCD851F1}" type="pres">
      <dgm:prSet presAssocID="{E8187A6F-A98B-40B7-A6FC-4EC9580A9395}" presName="text_4" presStyleLbl="node1" presStyleIdx="3" presStyleCnt="7">
        <dgm:presLayoutVars>
          <dgm:bulletEnabled val="1"/>
        </dgm:presLayoutVars>
      </dgm:prSet>
      <dgm:spPr/>
    </dgm:pt>
    <dgm:pt modelId="{F608D2BF-304F-4493-9895-69AFFB624C17}" type="pres">
      <dgm:prSet presAssocID="{E8187A6F-A98B-40B7-A6FC-4EC9580A9395}" presName="accent_4" presStyleCnt="0"/>
      <dgm:spPr/>
    </dgm:pt>
    <dgm:pt modelId="{69C077D4-022D-44C7-B36E-98B884DEC46C}" type="pres">
      <dgm:prSet presAssocID="{E8187A6F-A98B-40B7-A6FC-4EC9580A9395}" presName="accentRepeatNode" presStyleLbl="solidFgAcc1" presStyleIdx="3" presStyleCnt="7"/>
      <dgm:spPr/>
    </dgm:pt>
    <dgm:pt modelId="{14CFC2D9-8956-4739-A2F3-B88270BB8D6D}" type="pres">
      <dgm:prSet presAssocID="{6249C82E-223C-4598-82F5-8A76E7CC4FBD}" presName="text_5" presStyleLbl="node1" presStyleIdx="4" presStyleCnt="7">
        <dgm:presLayoutVars>
          <dgm:bulletEnabled val="1"/>
        </dgm:presLayoutVars>
      </dgm:prSet>
      <dgm:spPr/>
    </dgm:pt>
    <dgm:pt modelId="{97F65294-F975-474E-BF22-3EF2B92F9A3C}" type="pres">
      <dgm:prSet presAssocID="{6249C82E-223C-4598-82F5-8A76E7CC4FBD}" presName="accent_5" presStyleCnt="0"/>
      <dgm:spPr/>
    </dgm:pt>
    <dgm:pt modelId="{C09EF7D3-8A24-430A-ACE4-43D01241D687}" type="pres">
      <dgm:prSet presAssocID="{6249C82E-223C-4598-82F5-8A76E7CC4FBD}" presName="accentRepeatNode" presStyleLbl="solidFgAcc1" presStyleIdx="4" presStyleCnt="7"/>
      <dgm:spPr/>
    </dgm:pt>
    <dgm:pt modelId="{D357DE6E-0FC7-4272-94D7-43B66268560A}" type="pres">
      <dgm:prSet presAssocID="{7E670EDF-54A0-4416-A60F-3E50CF7E27B6}" presName="text_6" presStyleLbl="node1" presStyleIdx="5" presStyleCnt="7">
        <dgm:presLayoutVars>
          <dgm:bulletEnabled val="1"/>
        </dgm:presLayoutVars>
      </dgm:prSet>
      <dgm:spPr/>
    </dgm:pt>
    <dgm:pt modelId="{6F19ADD0-5750-48CD-86FC-27A6F281FF97}" type="pres">
      <dgm:prSet presAssocID="{7E670EDF-54A0-4416-A60F-3E50CF7E27B6}" presName="accent_6" presStyleCnt="0"/>
      <dgm:spPr/>
    </dgm:pt>
    <dgm:pt modelId="{EAAEDD3D-F903-4114-B27F-4120CB9EBE48}" type="pres">
      <dgm:prSet presAssocID="{7E670EDF-54A0-4416-A60F-3E50CF7E27B6}" presName="accentRepeatNode" presStyleLbl="solidFgAcc1" presStyleIdx="5" presStyleCnt="7"/>
      <dgm:spPr/>
    </dgm:pt>
    <dgm:pt modelId="{0C23ADC6-FF5C-4AE9-902C-5D34DCB27164}" type="pres">
      <dgm:prSet presAssocID="{163420B2-3DFB-4AF6-84A0-09AB50A4CEA5}" presName="text_7" presStyleLbl="node1" presStyleIdx="6" presStyleCnt="7">
        <dgm:presLayoutVars>
          <dgm:bulletEnabled val="1"/>
        </dgm:presLayoutVars>
      </dgm:prSet>
      <dgm:spPr/>
    </dgm:pt>
    <dgm:pt modelId="{FC47D7B9-602C-4740-B378-4F11A6EE6AD4}" type="pres">
      <dgm:prSet presAssocID="{163420B2-3DFB-4AF6-84A0-09AB50A4CEA5}" presName="accent_7" presStyleCnt="0"/>
      <dgm:spPr/>
    </dgm:pt>
    <dgm:pt modelId="{C4AE3B8D-DB8B-467E-AB06-57F3D6572E8D}" type="pres">
      <dgm:prSet presAssocID="{163420B2-3DFB-4AF6-84A0-09AB50A4CEA5}" presName="accentRepeatNode" presStyleLbl="solidFgAcc1" presStyleIdx="6" presStyleCnt="7"/>
      <dgm:spPr/>
    </dgm:pt>
  </dgm:ptLst>
  <dgm:cxnLst>
    <dgm:cxn modelId="{09DA9602-5098-4D67-98A0-ADA50DE93CFF}" type="presOf" srcId="{7E670EDF-54A0-4416-A60F-3E50CF7E27B6}" destId="{D357DE6E-0FC7-4272-94D7-43B66268560A}" srcOrd="0" destOrd="0" presId="urn:microsoft.com/office/officeart/2008/layout/VerticalCurvedList"/>
    <dgm:cxn modelId="{08508E12-9BD8-45CD-8D7A-335314F6A25A}" type="presOf" srcId="{E8187A6F-A98B-40B7-A6FC-4EC9580A9395}" destId="{31CD6E68-7706-4EF2-B3F2-33FCFCD851F1}" srcOrd="0" destOrd="0" presId="urn:microsoft.com/office/officeart/2008/layout/VerticalCurvedList"/>
    <dgm:cxn modelId="{11392828-9D67-4F6C-B653-22FC83B382F1}" srcId="{1269E4FD-9A53-4C30-A04C-375DD9E67233}" destId="{7E670EDF-54A0-4416-A60F-3E50CF7E27B6}" srcOrd="5" destOrd="0" parTransId="{93267BE4-BF69-4002-BBB9-A9C047ADCFCA}" sibTransId="{8706D3F7-DEAA-4E98-9E3C-D71AB4EB30DE}"/>
    <dgm:cxn modelId="{04AEEC28-53DF-416E-8FAB-742EDC20B036}" type="presOf" srcId="{F7BAC965-1FA0-4351-9662-15E6E56293AE}" destId="{8CC51418-B0AB-4865-A1CB-F79B17FEF9D0}" srcOrd="0" destOrd="0" presId="urn:microsoft.com/office/officeart/2008/layout/VerticalCurvedList"/>
    <dgm:cxn modelId="{F86BDE2C-620F-491D-800B-7AB6939C7021}" srcId="{1269E4FD-9A53-4C30-A04C-375DD9E67233}" destId="{163420B2-3DFB-4AF6-84A0-09AB50A4CEA5}" srcOrd="6" destOrd="0" parTransId="{E592E4B4-ABD9-4DBF-AE05-CDCE70390680}" sibTransId="{EF14FB50-448B-45F0-B8CF-31A65E896DA4}"/>
    <dgm:cxn modelId="{F6CA6531-A29C-45E2-A090-68191981C2A4}" type="presOf" srcId="{048CE6F1-BE13-4E18-A9AC-2A56603BBF5F}" destId="{44B8FC3E-C40C-4771-A227-AA31C007FB38}" srcOrd="0" destOrd="0" presId="urn:microsoft.com/office/officeart/2008/layout/VerticalCurvedList"/>
    <dgm:cxn modelId="{BEEE166C-E888-4032-9201-CA6F694B9B5E}" srcId="{1269E4FD-9A53-4C30-A04C-375DD9E67233}" destId="{6249C82E-223C-4598-82F5-8A76E7CC4FBD}" srcOrd="4" destOrd="0" parTransId="{7B7479E5-3C7D-487A-A212-FF2F7D398547}" sibTransId="{5B6B0F6D-9D3B-46E5-8E0B-1E09AC3F2B0F}"/>
    <dgm:cxn modelId="{CD96E675-0DA1-4626-9E52-F7C12B870DDA}" type="presOf" srcId="{163420B2-3DFB-4AF6-84A0-09AB50A4CEA5}" destId="{0C23ADC6-FF5C-4AE9-902C-5D34DCB27164}" srcOrd="0" destOrd="0" presId="urn:microsoft.com/office/officeart/2008/layout/VerticalCurvedList"/>
    <dgm:cxn modelId="{D7976158-B93C-43A4-9334-A6D28C577CA6}" srcId="{1269E4FD-9A53-4C30-A04C-375DD9E67233}" destId="{08C1A3E3-09D8-49FC-8E3D-3B66DE8F7536}" srcOrd="2" destOrd="0" parTransId="{19465282-777E-4F48-8F6E-1587F1D47006}" sibTransId="{C6136229-EC74-4355-AAB0-6063D4DAF55C}"/>
    <dgm:cxn modelId="{CF973459-C4B5-44C5-A668-D2A06256C841}" srcId="{1269E4FD-9A53-4C30-A04C-375DD9E67233}" destId="{E8187A6F-A98B-40B7-A6FC-4EC9580A9395}" srcOrd="3" destOrd="0" parTransId="{0AE76BF1-2CAB-4A13-9D2F-1A33C9BC0B4B}" sibTransId="{D9CDAD14-086C-42A0-9614-D15F9DFCA072}"/>
    <dgm:cxn modelId="{CF3A96A9-410A-4EBC-8E7E-7E783C16849B}" type="presOf" srcId="{DC9668ED-7D07-4DD2-8C8D-9AAFDB2FD238}" destId="{7AD04FAB-2C86-4685-A687-C8835A6714F4}" srcOrd="0" destOrd="0" presId="urn:microsoft.com/office/officeart/2008/layout/VerticalCurvedList"/>
    <dgm:cxn modelId="{CA7F30AF-5DA2-4C2E-8ADD-849A6F3D6A4A}" srcId="{1269E4FD-9A53-4C30-A04C-375DD9E67233}" destId="{DC9668ED-7D07-4DD2-8C8D-9AAFDB2FD238}" srcOrd="0" destOrd="0" parTransId="{51116858-F332-4518-866D-C83C1D349074}" sibTransId="{F7BAC965-1FA0-4351-9662-15E6E56293AE}"/>
    <dgm:cxn modelId="{079C87B4-663D-4FC5-84C8-43CCAF66A87E}" type="presOf" srcId="{1269E4FD-9A53-4C30-A04C-375DD9E67233}" destId="{DBB82DCE-1029-4C20-A7BD-50AC6011F0E9}" srcOrd="0" destOrd="0" presId="urn:microsoft.com/office/officeart/2008/layout/VerticalCurvedList"/>
    <dgm:cxn modelId="{C007D9BA-CB9E-4857-A5D8-1C04E64AADCB}" type="presOf" srcId="{08C1A3E3-09D8-49FC-8E3D-3B66DE8F7536}" destId="{D097FD8D-208A-4283-9399-B5F60DB0F55B}" srcOrd="0" destOrd="0" presId="urn:microsoft.com/office/officeart/2008/layout/VerticalCurvedList"/>
    <dgm:cxn modelId="{AF2006BB-7435-40B0-BCC1-2554A360DA44}" srcId="{1269E4FD-9A53-4C30-A04C-375DD9E67233}" destId="{048CE6F1-BE13-4E18-A9AC-2A56603BBF5F}" srcOrd="1" destOrd="0" parTransId="{F0A29F63-7E0E-43A6-BDF5-7EA2E3C81F49}" sibTransId="{FB2B377F-D56F-454C-B2AC-F0DBE817262F}"/>
    <dgm:cxn modelId="{A6C2D9FC-5F38-4F71-8915-D540C241A0F1}" type="presOf" srcId="{6249C82E-223C-4598-82F5-8A76E7CC4FBD}" destId="{14CFC2D9-8956-4739-A2F3-B88270BB8D6D}" srcOrd="0" destOrd="0" presId="urn:microsoft.com/office/officeart/2008/layout/VerticalCurvedList"/>
    <dgm:cxn modelId="{55AD5DAC-A639-461B-85B4-BFF97523FFE4}" type="presParOf" srcId="{DBB82DCE-1029-4C20-A7BD-50AC6011F0E9}" destId="{4BCE8670-B4EA-4F9B-B342-A938200962D6}" srcOrd="0" destOrd="0" presId="urn:microsoft.com/office/officeart/2008/layout/VerticalCurvedList"/>
    <dgm:cxn modelId="{BB066B77-FDC0-4CF3-9FB9-40E67757E3AE}" type="presParOf" srcId="{4BCE8670-B4EA-4F9B-B342-A938200962D6}" destId="{1321C686-C29A-415D-8B24-22FD1C283051}" srcOrd="0" destOrd="0" presId="urn:microsoft.com/office/officeart/2008/layout/VerticalCurvedList"/>
    <dgm:cxn modelId="{B0BE6782-299B-4904-817F-C1A3D2346429}" type="presParOf" srcId="{1321C686-C29A-415D-8B24-22FD1C283051}" destId="{A11D7F51-8794-447B-952B-2C1687E56187}" srcOrd="0" destOrd="0" presId="urn:microsoft.com/office/officeart/2008/layout/VerticalCurvedList"/>
    <dgm:cxn modelId="{E07A6AE6-9F07-48C3-97F6-A69E139E4119}" type="presParOf" srcId="{1321C686-C29A-415D-8B24-22FD1C283051}" destId="{8CC51418-B0AB-4865-A1CB-F79B17FEF9D0}" srcOrd="1" destOrd="0" presId="urn:microsoft.com/office/officeart/2008/layout/VerticalCurvedList"/>
    <dgm:cxn modelId="{C7F5CE5A-6BBC-4443-A1D6-9245522616EB}" type="presParOf" srcId="{1321C686-C29A-415D-8B24-22FD1C283051}" destId="{E8B71BBB-A7DF-497C-B825-0E990707CFFC}" srcOrd="2" destOrd="0" presId="urn:microsoft.com/office/officeart/2008/layout/VerticalCurvedList"/>
    <dgm:cxn modelId="{FE039873-1B34-4E0F-A697-D5F35CEB2E67}" type="presParOf" srcId="{1321C686-C29A-415D-8B24-22FD1C283051}" destId="{04639FCC-CC0B-4EF9-AC53-D3F559438984}" srcOrd="3" destOrd="0" presId="urn:microsoft.com/office/officeart/2008/layout/VerticalCurvedList"/>
    <dgm:cxn modelId="{AD35BA82-CA6C-4F68-9729-23C872CFBB93}" type="presParOf" srcId="{4BCE8670-B4EA-4F9B-B342-A938200962D6}" destId="{7AD04FAB-2C86-4685-A687-C8835A6714F4}" srcOrd="1" destOrd="0" presId="urn:microsoft.com/office/officeart/2008/layout/VerticalCurvedList"/>
    <dgm:cxn modelId="{AE7AB4BA-8BD6-428C-B95D-1DA3814ED800}" type="presParOf" srcId="{4BCE8670-B4EA-4F9B-B342-A938200962D6}" destId="{100CE4FF-3B0F-4F7C-B65B-32BCEFF2B13F}" srcOrd="2" destOrd="0" presId="urn:microsoft.com/office/officeart/2008/layout/VerticalCurvedList"/>
    <dgm:cxn modelId="{C40BCBB5-678B-4914-94F2-AB6EBEEFBBAE}" type="presParOf" srcId="{100CE4FF-3B0F-4F7C-B65B-32BCEFF2B13F}" destId="{5A8EAAE5-47CD-441F-B2D5-D13D91E202FE}" srcOrd="0" destOrd="0" presId="urn:microsoft.com/office/officeart/2008/layout/VerticalCurvedList"/>
    <dgm:cxn modelId="{99108818-AC89-4BDD-8C17-C5516A469321}" type="presParOf" srcId="{4BCE8670-B4EA-4F9B-B342-A938200962D6}" destId="{44B8FC3E-C40C-4771-A227-AA31C007FB38}" srcOrd="3" destOrd="0" presId="urn:microsoft.com/office/officeart/2008/layout/VerticalCurvedList"/>
    <dgm:cxn modelId="{2AAF5DCB-DB35-415C-B199-EFEB36CB3B28}" type="presParOf" srcId="{4BCE8670-B4EA-4F9B-B342-A938200962D6}" destId="{0E161152-1BAC-45C8-A594-7A1B578583B1}" srcOrd="4" destOrd="0" presId="urn:microsoft.com/office/officeart/2008/layout/VerticalCurvedList"/>
    <dgm:cxn modelId="{EF941489-562C-45CE-90F0-B9371EC295C4}" type="presParOf" srcId="{0E161152-1BAC-45C8-A594-7A1B578583B1}" destId="{4803DBC3-BFFB-4273-877A-F07EA3BA6202}" srcOrd="0" destOrd="0" presId="urn:microsoft.com/office/officeart/2008/layout/VerticalCurvedList"/>
    <dgm:cxn modelId="{D7CD4007-9C86-4CCC-87C3-309A8C719781}" type="presParOf" srcId="{4BCE8670-B4EA-4F9B-B342-A938200962D6}" destId="{D097FD8D-208A-4283-9399-B5F60DB0F55B}" srcOrd="5" destOrd="0" presId="urn:microsoft.com/office/officeart/2008/layout/VerticalCurvedList"/>
    <dgm:cxn modelId="{3F6D66C6-748B-40FF-9E9B-2E78F1385D92}" type="presParOf" srcId="{4BCE8670-B4EA-4F9B-B342-A938200962D6}" destId="{3711A4FA-36E9-4266-838F-220DECA14ED5}" srcOrd="6" destOrd="0" presId="urn:microsoft.com/office/officeart/2008/layout/VerticalCurvedList"/>
    <dgm:cxn modelId="{A16659F6-39FC-4C6F-BFEE-70CC9ED1050B}" type="presParOf" srcId="{3711A4FA-36E9-4266-838F-220DECA14ED5}" destId="{595DB7AB-F586-42DF-A1DA-1EF16C3F11F6}" srcOrd="0" destOrd="0" presId="urn:microsoft.com/office/officeart/2008/layout/VerticalCurvedList"/>
    <dgm:cxn modelId="{64E6B168-0594-41D9-8EFA-44860469FBB6}" type="presParOf" srcId="{4BCE8670-B4EA-4F9B-B342-A938200962D6}" destId="{31CD6E68-7706-4EF2-B3F2-33FCFCD851F1}" srcOrd="7" destOrd="0" presId="urn:microsoft.com/office/officeart/2008/layout/VerticalCurvedList"/>
    <dgm:cxn modelId="{7D873143-7DC1-49B1-9ED7-CDA869D24466}" type="presParOf" srcId="{4BCE8670-B4EA-4F9B-B342-A938200962D6}" destId="{F608D2BF-304F-4493-9895-69AFFB624C17}" srcOrd="8" destOrd="0" presId="urn:microsoft.com/office/officeart/2008/layout/VerticalCurvedList"/>
    <dgm:cxn modelId="{DE338758-8C5B-458F-88AF-40C6EEB446FB}" type="presParOf" srcId="{F608D2BF-304F-4493-9895-69AFFB624C17}" destId="{69C077D4-022D-44C7-B36E-98B884DEC46C}" srcOrd="0" destOrd="0" presId="urn:microsoft.com/office/officeart/2008/layout/VerticalCurvedList"/>
    <dgm:cxn modelId="{0E19A8A6-2C3F-49CB-A491-8F403300F347}" type="presParOf" srcId="{4BCE8670-B4EA-4F9B-B342-A938200962D6}" destId="{14CFC2D9-8956-4739-A2F3-B88270BB8D6D}" srcOrd="9" destOrd="0" presId="urn:microsoft.com/office/officeart/2008/layout/VerticalCurvedList"/>
    <dgm:cxn modelId="{615A875F-96E3-4527-AF6B-D5A8E3416317}" type="presParOf" srcId="{4BCE8670-B4EA-4F9B-B342-A938200962D6}" destId="{97F65294-F975-474E-BF22-3EF2B92F9A3C}" srcOrd="10" destOrd="0" presId="urn:microsoft.com/office/officeart/2008/layout/VerticalCurvedList"/>
    <dgm:cxn modelId="{99FF4188-AE08-4952-87E6-6FBB6C4AFFE5}" type="presParOf" srcId="{97F65294-F975-474E-BF22-3EF2B92F9A3C}" destId="{C09EF7D3-8A24-430A-ACE4-43D01241D687}" srcOrd="0" destOrd="0" presId="urn:microsoft.com/office/officeart/2008/layout/VerticalCurvedList"/>
    <dgm:cxn modelId="{E8310877-3DC1-4BA0-8D81-24BD51DAACBD}" type="presParOf" srcId="{4BCE8670-B4EA-4F9B-B342-A938200962D6}" destId="{D357DE6E-0FC7-4272-94D7-43B66268560A}" srcOrd="11" destOrd="0" presId="urn:microsoft.com/office/officeart/2008/layout/VerticalCurvedList"/>
    <dgm:cxn modelId="{91A5AE45-D8C5-4ECF-9503-5A917228A461}" type="presParOf" srcId="{4BCE8670-B4EA-4F9B-B342-A938200962D6}" destId="{6F19ADD0-5750-48CD-86FC-27A6F281FF97}" srcOrd="12" destOrd="0" presId="urn:microsoft.com/office/officeart/2008/layout/VerticalCurvedList"/>
    <dgm:cxn modelId="{F5AA2E3B-543E-4E2D-A7E4-A5A5A5C303BA}" type="presParOf" srcId="{6F19ADD0-5750-48CD-86FC-27A6F281FF97}" destId="{EAAEDD3D-F903-4114-B27F-4120CB9EBE48}" srcOrd="0" destOrd="0" presId="urn:microsoft.com/office/officeart/2008/layout/VerticalCurvedList"/>
    <dgm:cxn modelId="{D3B02A45-02A0-4F4B-B3A6-F92C0E6DEDE3}" type="presParOf" srcId="{4BCE8670-B4EA-4F9B-B342-A938200962D6}" destId="{0C23ADC6-FF5C-4AE9-902C-5D34DCB27164}" srcOrd="13" destOrd="0" presId="urn:microsoft.com/office/officeart/2008/layout/VerticalCurvedList"/>
    <dgm:cxn modelId="{ED0A1141-2006-4306-925E-920EA59E5A53}" type="presParOf" srcId="{4BCE8670-B4EA-4F9B-B342-A938200962D6}" destId="{FC47D7B9-602C-4740-B378-4F11A6EE6AD4}" srcOrd="14" destOrd="0" presId="urn:microsoft.com/office/officeart/2008/layout/VerticalCurvedList"/>
    <dgm:cxn modelId="{65297B58-F4B0-4AA5-9C34-67FE8DF22F27}" type="presParOf" srcId="{FC47D7B9-602C-4740-B378-4F11A6EE6AD4}" destId="{C4AE3B8D-DB8B-467E-AB06-57F3D6572E8D}"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C51418-B0AB-4865-A1CB-F79B17FEF9D0}">
      <dsp:nvSpPr>
        <dsp:cNvPr id="0" name=""/>
        <dsp:cNvSpPr/>
      </dsp:nvSpPr>
      <dsp:spPr>
        <a:xfrm>
          <a:off x="-5758445" y="-881908"/>
          <a:ext cx="6859798" cy="6859798"/>
        </a:xfrm>
        <a:prstGeom prst="blockArc">
          <a:avLst>
            <a:gd name="adj1" fmla="val 18900000"/>
            <a:gd name="adj2" fmla="val 2700000"/>
            <a:gd name="adj3" fmla="val 315"/>
          </a:avLst>
        </a:prstGeom>
        <a:noFill/>
        <a:ln w="10795" cap="flat" cmpd="sng" algn="ctr">
          <a:solidFill>
            <a:schemeClr val="accent1">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D04FAB-2C86-4685-A687-C8835A6714F4}">
      <dsp:nvSpPr>
        <dsp:cNvPr id="0" name=""/>
        <dsp:cNvSpPr/>
      </dsp:nvSpPr>
      <dsp:spPr>
        <a:xfrm>
          <a:off x="357483" y="231663"/>
          <a:ext cx="10593005" cy="463122"/>
        </a:xfrm>
        <a:prstGeom prst="rect">
          <a:avLst/>
        </a:prstGeom>
        <a:solidFill>
          <a:schemeClr val="accent1">
            <a:shade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5560" rIns="35560" bIns="35560" numCol="1" spcCol="1270" anchor="ctr" anchorCtr="0">
          <a:noAutofit/>
        </a:bodyPr>
        <a:lstStyle/>
        <a:p>
          <a:pPr marL="0" lvl="0" indent="0" algn="l" defTabSz="622300">
            <a:lnSpc>
              <a:spcPct val="90000"/>
            </a:lnSpc>
            <a:spcBef>
              <a:spcPct val="0"/>
            </a:spcBef>
            <a:spcAft>
              <a:spcPct val="35000"/>
            </a:spcAft>
            <a:buNone/>
          </a:pPr>
          <a:r>
            <a:rPr lang="en-US" sz="1400" b="0" i="0" kern="1200"/>
            <a:t>Smart and Multilingual Search Engine: Provides links and answers to search queries, improving the search experience for customers and employees.</a:t>
          </a:r>
          <a:endParaRPr lang="en-US" sz="1400" kern="1200" dirty="0"/>
        </a:p>
      </dsp:txBody>
      <dsp:txXfrm>
        <a:off x="357483" y="231663"/>
        <a:ext cx="10593005" cy="463122"/>
      </dsp:txXfrm>
    </dsp:sp>
    <dsp:sp modelId="{5A8EAAE5-47CD-441F-B2D5-D13D91E202FE}">
      <dsp:nvSpPr>
        <dsp:cNvPr id="0" name=""/>
        <dsp:cNvSpPr/>
      </dsp:nvSpPr>
      <dsp:spPr>
        <a:xfrm>
          <a:off x="68031" y="173772"/>
          <a:ext cx="578903" cy="578903"/>
        </a:xfrm>
        <a:prstGeom prst="ellipse">
          <a:avLst/>
        </a:prstGeom>
        <a:solidFill>
          <a:schemeClr val="lt1">
            <a:hueOff val="0"/>
            <a:satOff val="0"/>
            <a:lumOff val="0"/>
            <a:alphaOff val="0"/>
          </a:schemeClr>
        </a:solidFill>
        <a:ln w="10795" cap="flat" cmpd="sng" algn="ctr">
          <a:solidFill>
            <a:schemeClr val="accent1">
              <a:shade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B8FC3E-C40C-4771-A227-AA31C007FB38}">
      <dsp:nvSpPr>
        <dsp:cNvPr id="0" name=""/>
        <dsp:cNvSpPr/>
      </dsp:nvSpPr>
      <dsp:spPr>
        <a:xfrm>
          <a:off x="776882" y="926755"/>
          <a:ext cx="10173606" cy="463122"/>
        </a:xfrm>
        <a:prstGeom prst="rect">
          <a:avLst/>
        </a:prstGeom>
        <a:solidFill>
          <a:schemeClr val="accent1">
            <a:shade val="50000"/>
            <a:hueOff val="240454"/>
            <a:satOff val="-12966"/>
            <a:lumOff val="1435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Simplifies AI Implementation: Solves 80% of use cases for companies, without requiring retraining or hosting models.</a:t>
          </a:r>
        </a:p>
      </dsp:txBody>
      <dsp:txXfrm>
        <a:off x="776882" y="926755"/>
        <a:ext cx="10173606" cy="463122"/>
      </dsp:txXfrm>
    </dsp:sp>
    <dsp:sp modelId="{4803DBC3-BFFB-4273-877A-F07EA3BA6202}">
      <dsp:nvSpPr>
        <dsp:cNvPr id="0" name=""/>
        <dsp:cNvSpPr/>
      </dsp:nvSpPr>
      <dsp:spPr>
        <a:xfrm>
          <a:off x="487430" y="868864"/>
          <a:ext cx="578903" cy="578903"/>
        </a:xfrm>
        <a:prstGeom prst="ellipse">
          <a:avLst/>
        </a:prstGeom>
        <a:solidFill>
          <a:schemeClr val="lt1">
            <a:hueOff val="0"/>
            <a:satOff val="0"/>
            <a:lumOff val="0"/>
            <a:alphaOff val="0"/>
          </a:schemeClr>
        </a:solidFill>
        <a:ln w="10795" cap="flat" cmpd="sng" algn="ctr">
          <a:solidFill>
            <a:schemeClr val="accent1">
              <a:shade val="50000"/>
              <a:hueOff val="240454"/>
              <a:satOff val="-12966"/>
              <a:lumOff val="14353"/>
              <a:alphaOff val="0"/>
            </a:schemeClr>
          </a:solidFill>
          <a:prstDash val="solid"/>
        </a:ln>
        <a:effectLst/>
      </dsp:spPr>
      <dsp:style>
        <a:lnRef idx="2">
          <a:scrgbClr r="0" g="0" b="0"/>
        </a:lnRef>
        <a:fillRef idx="1">
          <a:scrgbClr r="0" g="0" b="0"/>
        </a:fillRef>
        <a:effectRef idx="0">
          <a:scrgbClr r="0" g="0" b="0"/>
        </a:effectRef>
        <a:fontRef idx="minor"/>
      </dsp:style>
    </dsp:sp>
    <dsp:sp modelId="{D097FD8D-208A-4283-9399-B5F60DB0F55B}">
      <dsp:nvSpPr>
        <dsp:cNvPr id="0" name=""/>
        <dsp:cNvSpPr/>
      </dsp:nvSpPr>
      <dsp:spPr>
        <a:xfrm>
          <a:off x="1006711" y="1621337"/>
          <a:ext cx="9943777" cy="463122"/>
        </a:xfrm>
        <a:prstGeom prst="rect">
          <a:avLst/>
        </a:prstGeom>
        <a:solidFill>
          <a:schemeClr val="accent1">
            <a:shade val="50000"/>
            <a:hueOff val="480909"/>
            <a:satOff val="-25932"/>
            <a:lumOff val="2870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Python Code Deployment: All Azure services and configurations can be deployed via Python code, making it customizable and easy to maintain.</a:t>
          </a:r>
        </a:p>
      </dsp:txBody>
      <dsp:txXfrm>
        <a:off x="1006711" y="1621337"/>
        <a:ext cx="9943777" cy="463122"/>
      </dsp:txXfrm>
    </dsp:sp>
    <dsp:sp modelId="{595DB7AB-F586-42DF-A1DA-1EF16C3F11F6}">
      <dsp:nvSpPr>
        <dsp:cNvPr id="0" name=""/>
        <dsp:cNvSpPr/>
      </dsp:nvSpPr>
      <dsp:spPr>
        <a:xfrm>
          <a:off x="717259" y="1563446"/>
          <a:ext cx="578903" cy="578903"/>
        </a:xfrm>
        <a:prstGeom prst="ellipse">
          <a:avLst/>
        </a:prstGeom>
        <a:solidFill>
          <a:schemeClr val="lt1">
            <a:hueOff val="0"/>
            <a:satOff val="0"/>
            <a:lumOff val="0"/>
            <a:alphaOff val="0"/>
          </a:schemeClr>
        </a:solidFill>
        <a:ln w="10795" cap="flat" cmpd="sng" algn="ctr">
          <a:solidFill>
            <a:schemeClr val="accent1">
              <a:shade val="50000"/>
              <a:hueOff val="480909"/>
              <a:satOff val="-25932"/>
              <a:lumOff val="28707"/>
              <a:alphaOff val="0"/>
            </a:schemeClr>
          </a:solidFill>
          <a:prstDash val="solid"/>
        </a:ln>
        <a:effectLst/>
      </dsp:spPr>
      <dsp:style>
        <a:lnRef idx="2">
          <a:scrgbClr r="0" g="0" b="0"/>
        </a:lnRef>
        <a:fillRef idx="1">
          <a:scrgbClr r="0" g="0" b="0"/>
        </a:fillRef>
        <a:effectRef idx="0">
          <a:scrgbClr r="0" g="0" b="0"/>
        </a:effectRef>
        <a:fontRef idx="minor"/>
      </dsp:style>
    </dsp:sp>
    <dsp:sp modelId="{31CD6E68-7706-4EF2-B3F2-33FCFCD851F1}">
      <dsp:nvSpPr>
        <dsp:cNvPr id="0" name=""/>
        <dsp:cNvSpPr/>
      </dsp:nvSpPr>
      <dsp:spPr>
        <a:xfrm>
          <a:off x="1080093" y="2316429"/>
          <a:ext cx="9870395" cy="463122"/>
        </a:xfrm>
        <a:prstGeom prst="rect">
          <a:avLst/>
        </a:prstGeom>
        <a:solidFill>
          <a:schemeClr val="accent1">
            <a:shade val="50000"/>
            <a:hueOff val="721363"/>
            <a:satOff val="-38898"/>
            <a:lumOff val="4306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Enriched Search Results: Uses Azure Cognitive Services to improve the accuracy of search results, detecting languages, OCR images, and recognizing entities.</a:t>
          </a:r>
        </a:p>
      </dsp:txBody>
      <dsp:txXfrm>
        <a:off x="1080093" y="2316429"/>
        <a:ext cx="9870395" cy="463122"/>
      </dsp:txXfrm>
    </dsp:sp>
    <dsp:sp modelId="{69C077D4-022D-44C7-B36E-98B884DEC46C}">
      <dsp:nvSpPr>
        <dsp:cNvPr id="0" name=""/>
        <dsp:cNvSpPr/>
      </dsp:nvSpPr>
      <dsp:spPr>
        <a:xfrm>
          <a:off x="790641" y="2258538"/>
          <a:ext cx="578903" cy="578903"/>
        </a:xfrm>
        <a:prstGeom prst="ellipse">
          <a:avLst/>
        </a:prstGeom>
        <a:solidFill>
          <a:schemeClr val="lt1">
            <a:hueOff val="0"/>
            <a:satOff val="0"/>
            <a:lumOff val="0"/>
            <a:alphaOff val="0"/>
          </a:schemeClr>
        </a:solidFill>
        <a:ln w="10795" cap="flat" cmpd="sng" algn="ctr">
          <a:solidFill>
            <a:schemeClr val="accent1">
              <a:shade val="50000"/>
              <a:hueOff val="721363"/>
              <a:satOff val="-38898"/>
              <a:lumOff val="43060"/>
              <a:alphaOff val="0"/>
            </a:schemeClr>
          </a:solidFill>
          <a:prstDash val="solid"/>
        </a:ln>
        <a:effectLst/>
      </dsp:spPr>
      <dsp:style>
        <a:lnRef idx="2">
          <a:scrgbClr r="0" g="0" b="0"/>
        </a:lnRef>
        <a:fillRef idx="1">
          <a:scrgbClr r="0" g="0" b="0"/>
        </a:fillRef>
        <a:effectRef idx="0">
          <a:scrgbClr r="0" g="0" b="0"/>
        </a:effectRef>
        <a:fontRef idx="minor"/>
      </dsp:style>
    </dsp:sp>
    <dsp:sp modelId="{14CFC2D9-8956-4739-A2F3-B88270BB8D6D}">
      <dsp:nvSpPr>
        <dsp:cNvPr id="0" name=""/>
        <dsp:cNvSpPr/>
      </dsp:nvSpPr>
      <dsp:spPr>
        <a:xfrm>
          <a:off x="1006711" y="3011520"/>
          <a:ext cx="9943777" cy="463122"/>
        </a:xfrm>
        <a:prstGeom prst="rect">
          <a:avLst/>
        </a:prstGeom>
        <a:solidFill>
          <a:schemeClr val="accent1">
            <a:shade val="50000"/>
            <a:hueOff val="721363"/>
            <a:satOff val="-38898"/>
            <a:lumOff val="4306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Streamlined Search Process: Uses LangChain as a wrapper for interacting with Azure OpenAI, vector stores, and constructing prompts.</a:t>
          </a:r>
        </a:p>
      </dsp:txBody>
      <dsp:txXfrm>
        <a:off x="1006711" y="3011520"/>
        <a:ext cx="9943777" cy="463122"/>
      </dsp:txXfrm>
    </dsp:sp>
    <dsp:sp modelId="{C09EF7D3-8A24-430A-ACE4-43D01241D687}">
      <dsp:nvSpPr>
        <dsp:cNvPr id="0" name=""/>
        <dsp:cNvSpPr/>
      </dsp:nvSpPr>
      <dsp:spPr>
        <a:xfrm>
          <a:off x="717259" y="2953630"/>
          <a:ext cx="578903" cy="578903"/>
        </a:xfrm>
        <a:prstGeom prst="ellipse">
          <a:avLst/>
        </a:prstGeom>
        <a:solidFill>
          <a:schemeClr val="lt1">
            <a:hueOff val="0"/>
            <a:satOff val="0"/>
            <a:lumOff val="0"/>
            <a:alphaOff val="0"/>
          </a:schemeClr>
        </a:solidFill>
        <a:ln w="10795" cap="flat" cmpd="sng" algn="ctr">
          <a:solidFill>
            <a:schemeClr val="accent1">
              <a:shade val="50000"/>
              <a:hueOff val="721363"/>
              <a:satOff val="-38898"/>
              <a:lumOff val="43060"/>
              <a:alphaOff val="0"/>
            </a:schemeClr>
          </a:solidFill>
          <a:prstDash val="solid"/>
        </a:ln>
        <a:effectLst/>
      </dsp:spPr>
      <dsp:style>
        <a:lnRef idx="2">
          <a:scrgbClr r="0" g="0" b="0"/>
        </a:lnRef>
        <a:fillRef idx="1">
          <a:scrgbClr r="0" g="0" b="0"/>
        </a:fillRef>
        <a:effectRef idx="0">
          <a:scrgbClr r="0" g="0" b="0"/>
        </a:effectRef>
        <a:fontRef idx="minor"/>
      </dsp:style>
    </dsp:sp>
    <dsp:sp modelId="{D357DE6E-0FC7-4272-94D7-43B66268560A}">
      <dsp:nvSpPr>
        <dsp:cNvPr id="0" name=""/>
        <dsp:cNvSpPr/>
      </dsp:nvSpPr>
      <dsp:spPr>
        <a:xfrm>
          <a:off x="776882" y="3706103"/>
          <a:ext cx="10173606" cy="463122"/>
        </a:xfrm>
        <a:prstGeom prst="rect">
          <a:avLst/>
        </a:prstGeom>
        <a:solidFill>
          <a:schemeClr val="accent1">
            <a:shade val="50000"/>
            <a:hueOff val="480909"/>
            <a:satOff val="-25932"/>
            <a:lumOff val="2870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User-Friendly Interface: Uses Streamlit to build the web application in Python, providing an intuitive interface for customers and employees.</a:t>
          </a:r>
        </a:p>
      </dsp:txBody>
      <dsp:txXfrm>
        <a:off x="776882" y="3706103"/>
        <a:ext cx="10173606" cy="463122"/>
      </dsp:txXfrm>
    </dsp:sp>
    <dsp:sp modelId="{EAAEDD3D-F903-4114-B27F-4120CB9EBE48}">
      <dsp:nvSpPr>
        <dsp:cNvPr id="0" name=""/>
        <dsp:cNvSpPr/>
      </dsp:nvSpPr>
      <dsp:spPr>
        <a:xfrm>
          <a:off x="487430" y="3648212"/>
          <a:ext cx="578903" cy="578903"/>
        </a:xfrm>
        <a:prstGeom prst="ellipse">
          <a:avLst/>
        </a:prstGeom>
        <a:solidFill>
          <a:schemeClr val="lt1">
            <a:hueOff val="0"/>
            <a:satOff val="0"/>
            <a:lumOff val="0"/>
            <a:alphaOff val="0"/>
          </a:schemeClr>
        </a:solidFill>
        <a:ln w="10795" cap="flat" cmpd="sng" algn="ctr">
          <a:solidFill>
            <a:schemeClr val="accent1">
              <a:shade val="50000"/>
              <a:hueOff val="480909"/>
              <a:satOff val="-25932"/>
              <a:lumOff val="28707"/>
              <a:alphaOff val="0"/>
            </a:schemeClr>
          </a:solidFill>
          <a:prstDash val="solid"/>
        </a:ln>
        <a:effectLst/>
      </dsp:spPr>
      <dsp:style>
        <a:lnRef idx="2">
          <a:scrgbClr r="0" g="0" b="0"/>
        </a:lnRef>
        <a:fillRef idx="1">
          <a:scrgbClr r="0" g="0" b="0"/>
        </a:fillRef>
        <a:effectRef idx="0">
          <a:scrgbClr r="0" g="0" b="0"/>
        </a:effectRef>
        <a:fontRef idx="minor"/>
      </dsp:style>
    </dsp:sp>
    <dsp:sp modelId="{0C23ADC6-FF5C-4AE9-902C-5D34DCB27164}">
      <dsp:nvSpPr>
        <dsp:cNvPr id="0" name=""/>
        <dsp:cNvSpPr/>
      </dsp:nvSpPr>
      <dsp:spPr>
        <a:xfrm>
          <a:off x="357483" y="4401194"/>
          <a:ext cx="10593005" cy="463122"/>
        </a:xfrm>
        <a:prstGeom prst="rect">
          <a:avLst/>
        </a:prstGeom>
        <a:solidFill>
          <a:schemeClr val="accent1">
            <a:shade val="50000"/>
            <a:hueOff val="240454"/>
            <a:satOff val="-12966"/>
            <a:lumOff val="1435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604" tIns="33020" rIns="33020" bIns="33020" numCol="1" spcCol="1270" anchor="ctr" anchorCtr="0">
          <a:noAutofit/>
        </a:bodyPr>
        <a:lstStyle/>
        <a:p>
          <a:pPr marL="0" lvl="0" indent="0" algn="l" defTabSz="577850">
            <a:lnSpc>
              <a:spcPct val="90000"/>
            </a:lnSpc>
            <a:spcBef>
              <a:spcPct val="0"/>
            </a:spcBef>
            <a:spcAft>
              <a:spcPct val="35000"/>
            </a:spcAft>
            <a:buFont typeface="Arial" panose="020B0604020202020204" pitchFamily="34" charset="0"/>
            <a:buNone/>
          </a:pPr>
          <a:r>
            <a:rPr lang="en-US" sz="1300" b="0" i="0" kern="1200"/>
            <a:t>Personalized Recommendations: Coming soon, the search engine will recommend new searches based on users' history, further improving the search experience.</a:t>
          </a:r>
        </a:p>
      </dsp:txBody>
      <dsp:txXfrm>
        <a:off x="357483" y="4401194"/>
        <a:ext cx="10593005" cy="463122"/>
      </dsp:txXfrm>
    </dsp:sp>
    <dsp:sp modelId="{C4AE3B8D-DB8B-467E-AB06-57F3D6572E8D}">
      <dsp:nvSpPr>
        <dsp:cNvPr id="0" name=""/>
        <dsp:cNvSpPr/>
      </dsp:nvSpPr>
      <dsp:spPr>
        <a:xfrm>
          <a:off x="68031" y="4343304"/>
          <a:ext cx="578903" cy="578903"/>
        </a:xfrm>
        <a:prstGeom prst="ellipse">
          <a:avLst/>
        </a:prstGeom>
        <a:solidFill>
          <a:schemeClr val="lt1">
            <a:hueOff val="0"/>
            <a:satOff val="0"/>
            <a:lumOff val="0"/>
            <a:alphaOff val="0"/>
          </a:schemeClr>
        </a:solidFill>
        <a:ln w="10795" cap="flat" cmpd="sng" algn="ctr">
          <a:solidFill>
            <a:schemeClr val="accent1">
              <a:shade val="50000"/>
              <a:hueOff val="240454"/>
              <a:satOff val="-12966"/>
              <a:lumOff val="14353"/>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0.png>
</file>

<file path=ppt/media/image11.png>
</file>

<file path=ppt/media/image12.svg>
</file>

<file path=ppt/media/image13.png>
</file>

<file path=ppt/media/image14.svg>
</file>

<file path=ppt/media/image15.png>
</file>

<file path=ppt/media/image16.jpeg>
</file>

<file path=ppt/media/image17.jpeg>
</file>

<file path=ppt/media/image18.jpeg>
</file>

<file path=ppt/media/image19.png>
</file>

<file path=ppt/media/image20.png>
</file>

<file path=ppt/media/image21.svg>
</file>

<file path=ppt/media/image22.png>
</file>

<file path=ppt/media/image23.png>
</file>

<file path=ppt/media/image24.png>
</file>

<file path=ppt/media/image25.png>
</file>

<file path=ppt/media/image26.svg>
</file>

<file path=ppt/media/image27.png>
</file>

<file path=ppt/media/image28.jpg>
</file>

<file path=ppt/media/image3.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96520B-800E-41C6-BC5F-E89AFE7C7A91}" type="datetimeFigureOut">
              <a:rPr lang="en-US" smtClean="0"/>
              <a:t>12/9/2023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6E1F68-C75B-4F1C-B31E-26A7FB13B05B}" type="slidenum">
              <a:rPr lang="en-US" smtClean="0"/>
              <a:t>‹#›</a:t>
            </a:fld>
            <a:endParaRPr lang="en-US"/>
          </a:p>
        </p:txBody>
      </p:sp>
    </p:spTree>
    <p:extLst>
      <p:ext uri="{BB962C8B-B14F-4D97-AF65-F5344CB8AC3E}">
        <p14:creationId xmlns:p14="http://schemas.microsoft.com/office/powerpoint/2010/main" val="2645805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marketingpilgrim.com/2014/12/in-the-next-60-seconds-300-hours-of-video-will-be-uploaded-to-youtube.html"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mckinsey.com/business-functions/marketing-and-sales/our-insights/the-great-consumer-shift-ten-charts-that-show-how-us-shopping-behavior-is-chang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Azure-Synapse-Retail-Recommender-Solution-Accelerator"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reality of the world today is that information is constantly generated--Forbes recently estimated that the world creates over 2.5 quintillion bytes of new data per day. Data is coming in “unstructured” formats like PDFs, images, videos, audio files, and </a:t>
            </a:r>
            <a:r>
              <a:rPr lang="en-US" sz="1200" kern="1200" dirty="0" err="1">
                <a:solidFill>
                  <a:schemeClr val="tx1"/>
                </a:solidFill>
                <a:effectLst/>
                <a:latin typeface="+mn-lt"/>
                <a:ea typeface="+mn-ea"/>
                <a:cs typeface="+mn-cs"/>
              </a:rPr>
              <a:t>Powerpoints</a:t>
            </a:r>
            <a:r>
              <a:rPr lang="en-US" sz="1200" kern="1200" dirty="0">
                <a:solidFill>
                  <a:schemeClr val="tx1"/>
                </a:solidFill>
                <a:effectLst/>
                <a:latin typeface="+mn-lt"/>
                <a:ea typeface="+mn-ea"/>
                <a:cs typeface="+mn-cs"/>
              </a:rPr>
              <a:t> decks. In fact, around 80% of data in businesses is estimated to be unstructured.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a result, it can cost time and money.  Internally, decisions are less informed, take longer to make, work is done manually,  Externally, user experience on apps can be difficult to navigate, and customers may not be able to find relevant content and products.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Information has the potential to become an asset or a burden, depending on how you use it. So how do we apply our information meaningfully to our products and businesses?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latin typeface="Segoe UI" panose="020B0502040204020203" pitchFamily="34" charset="0"/>
              <a:cs typeface="Segoe UI" panose="020B0502040204020203" pitchFamily="34" charset="0"/>
            </a:endParaRPr>
          </a:p>
          <a:p>
            <a:pPr lvl="0"/>
            <a:r>
              <a:rPr lang="en-US" sz="1600" dirty="0">
                <a:latin typeface="Segoe UI" panose="020B0502040204020203" pitchFamily="34" charset="0"/>
                <a:cs typeface="Segoe UI" panose="020B0502040204020203" pitchFamily="34" charset="0"/>
              </a:rPr>
              <a:t>1. https://www.ricoh.nl/Images/IDC_Executive_Insights_January2011_t_76-4420.pdf </a:t>
            </a:r>
          </a:p>
          <a:p>
            <a:pPr lvl="0"/>
            <a:r>
              <a:rPr lang="en-US" sz="1600" dirty="0">
                <a:latin typeface="Segoe UI" panose="020B0502040204020203" pitchFamily="34" charset="0"/>
                <a:cs typeface="Segoe UI" panose="020B0502040204020203" pitchFamily="34" charset="0"/>
              </a:rPr>
              <a:t>2. </a:t>
            </a:r>
            <a:r>
              <a:rPr lang="en-US" sz="1200" u="sng" kern="1200" dirty="0">
                <a:solidFill>
                  <a:schemeClr val="tx1"/>
                </a:solidFill>
                <a:effectLst/>
                <a:latin typeface="+mn-lt"/>
                <a:ea typeface="+mn-ea"/>
                <a:cs typeface="+mn-cs"/>
                <a:hlinkClick r:id="rId3"/>
              </a:rPr>
              <a:t>http://www.marketingpilgrim.com/2014/12/in-the-next-60-seconds-300-hours-of-video-will-be-uploaded-to-youtube.html</a:t>
            </a:r>
            <a:endParaRPr lang="en-US" sz="1600"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panose="020B0502040204020203" pitchFamily="34" charset="0"/>
                <a:cs typeface="Segoe UI" panose="020B0502040204020203" pitchFamily="34" charset="0"/>
              </a:rPr>
              <a:t>80% - Amount of data in business data is unstructured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panose="020B0502040204020203" pitchFamily="34" charset="0"/>
                <a:cs typeface="Segoe UI" panose="020B0502040204020203" pitchFamily="34" charset="0"/>
              </a:rPr>
              <a:t>82% of professionals say their companies struggle with efficient processing of unstructured data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panose="020B0502040204020203" pitchFamily="34" charset="0"/>
                <a:cs typeface="Segoe UI" panose="020B0502040204020203" pitchFamily="34" charset="0"/>
              </a:rPr>
              <a:t>$14K – productivity lost per knowledge worker each year due to information searches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DDA97B5-C9CC-414D-BB28-4D69301BC06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3848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Market Challenge</a:t>
            </a:r>
            <a:endParaRPr lang="en-US" sz="1200" b="1" dirty="0">
              <a:cs typeface="Calibri"/>
            </a:endParaRPr>
          </a:p>
          <a:p>
            <a:endParaRPr lang="en-US" sz="1200" b="0" dirty="0"/>
          </a:p>
          <a:p>
            <a:r>
              <a:rPr lang="en-US" sz="1200" b="0" dirty="0"/>
              <a:t>Customer needs have always driven retail, but today customers expect more—personalized and on-demand service from the moment their path crosses yours, in-person or online. </a:t>
            </a:r>
          </a:p>
          <a:p>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Giving customers the experience they expect requires a lot more </a:t>
            </a:r>
            <a:r>
              <a:rPr lang="en-US" dirty="0"/>
              <a:t>innovation </a:t>
            </a:r>
            <a:r>
              <a:rPr lang="en-US" b="0" dirty="0"/>
              <a:t>than it used to</a:t>
            </a:r>
            <a:r>
              <a:rPr lang="en-US" dirty="0"/>
              <a:t>—and a lot more access to </a:t>
            </a:r>
            <a:r>
              <a:rPr lang="en-US" dirty="0" err="1"/>
              <a:t>data</a:t>
            </a:r>
            <a:r>
              <a:rPr lang="en-US" b="0" dirty="0" err="1"/>
              <a:t>.</a:t>
            </a:r>
            <a:r>
              <a:rPr lang="en-US" sz="1200" dirty="0" err="1"/>
              <a:t>That</a:t>
            </a:r>
            <a:r>
              <a:rPr lang="en-US" sz="1200" dirty="0"/>
              <a:t> shift is reflected in the numbers: </a:t>
            </a: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1200" b="0" i="0" u="none" strike="noStrike" baseline="0" dirty="0">
                <a:solidFill>
                  <a:srgbClr val="000000"/>
                </a:solidFill>
                <a:latin typeface="Gotham Book"/>
              </a:rPr>
              <a:t>78% of consumers are more likely to shop at retailers with a personalized experience</a:t>
            </a: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Some of the most desirable demographic groups--high-income earners and millennials--are leading the way in shifting spend online across both essential and nonessential items, (</a:t>
            </a:r>
            <a:r>
              <a:rPr lang="en-US" dirty="0">
                <a:hlinkClick r:id="rId3"/>
              </a:rPr>
              <a:t>The great consumer shift: Ten charts that show how US shopping behavior is changing | McKinsey</a:t>
            </a:r>
            <a:r>
              <a:rPr lang="en-US" dirty="0"/>
              <a:t>)</a:t>
            </a:r>
            <a:endParaRPr lang="en-US" sz="1200" b="0" i="0" u="none" strike="noStrike" baseline="0" dirty="0">
              <a:solidFill>
                <a:srgbClr val="000000"/>
              </a:solidFill>
              <a:latin typeface="Gotham Book"/>
            </a:endParaRPr>
          </a:p>
          <a:p>
            <a:pPr marL="0" indent="0" defTabSz="914367">
              <a:lnSpc>
                <a:spcPct val="90000"/>
              </a:lnSpc>
              <a:spcAft>
                <a:spcPts val="333"/>
              </a:spcAft>
              <a:buFont typeface="Arial,Sans-Serif"/>
              <a:buNone/>
              <a:defRPr/>
            </a:pPr>
            <a:endParaRPr lang="en-US" dirty="0"/>
          </a:p>
          <a:p>
            <a:pPr defTabSz="914367">
              <a:lnSpc>
                <a:spcPct val="90000"/>
              </a:lnSpc>
              <a:spcAft>
                <a:spcPts val="333"/>
              </a:spcAft>
              <a:defRPr/>
            </a:pPr>
            <a:r>
              <a:rPr lang="en-US" dirty="0"/>
              <a:t>Retailers that cannot successfully leverage prescriptive product recommendations will find themselves off-boarded. Not only will they lose existing customers, they won't be able to attract new customers due to their lack of relevancy and ability to influence. </a:t>
            </a:r>
          </a:p>
          <a:p>
            <a:pPr defTabSz="914367">
              <a:lnSpc>
                <a:spcPct val="90000"/>
              </a:lnSpc>
              <a:spcAft>
                <a:spcPts val="333"/>
              </a:spcAft>
              <a:defRPr/>
            </a:pPr>
            <a:endParaRPr lang="en-US" i="1" dirty="0"/>
          </a:p>
          <a:p>
            <a:pPr defTabSz="914367">
              <a:lnSpc>
                <a:spcPct val="90000"/>
              </a:lnSpc>
              <a:spcAft>
                <a:spcPts val="333"/>
              </a:spcAft>
              <a:defRPr/>
            </a:pPr>
            <a:r>
              <a:rPr lang="en-US" i="1" dirty="0"/>
              <a:t>It's easy</a:t>
            </a:r>
            <a:r>
              <a:rPr lang="en-US" b="0" i="1" dirty="0">
                <a:effectLst/>
              </a:rPr>
              <a:t> to </a:t>
            </a:r>
            <a:r>
              <a:rPr lang="en-US" i="1" dirty="0"/>
              <a:t>see </a:t>
            </a:r>
            <a:r>
              <a:rPr lang="en-US" b="0" i="1" dirty="0">
                <a:effectLst/>
              </a:rPr>
              <a:t>the </a:t>
            </a:r>
            <a:r>
              <a:rPr lang="en-US" i="1" dirty="0"/>
              <a:t>impacts digital transformation will have on </a:t>
            </a:r>
            <a:r>
              <a:rPr lang="en-US" b="0" i="1" dirty="0">
                <a:effectLst/>
              </a:rPr>
              <a:t>retail. </a:t>
            </a:r>
            <a:r>
              <a:rPr lang="en-US" i="1" dirty="0"/>
              <a:t>But let's go further </a:t>
            </a:r>
            <a:r>
              <a:rPr lang="en-US" b="0" i="1" dirty="0">
                <a:effectLst/>
              </a:rPr>
              <a:t>and </a:t>
            </a:r>
            <a:r>
              <a:rPr lang="en-US" i="1" dirty="0"/>
              <a:t>take a look at some </a:t>
            </a:r>
            <a:r>
              <a:rPr lang="en-US" b="0" i="1" dirty="0">
                <a:effectLst/>
              </a:rPr>
              <a:t>of the </a:t>
            </a:r>
            <a:r>
              <a:rPr lang="en-US" i="1" dirty="0"/>
              <a:t>common challenges retailers are having using data today</a:t>
            </a:r>
            <a:r>
              <a:rPr lang="en-US" b="0" i="1" dirty="0">
                <a:effectLst/>
              </a:rPr>
              <a:t>.</a:t>
            </a:r>
            <a:r>
              <a:rPr lang="en-US" i="1" dirty="0"/>
              <a:t> </a:t>
            </a:r>
            <a:endParaRPr lang="en-US" dirty="0">
              <a:cs typeface="Calibri"/>
            </a:endParaRPr>
          </a:p>
          <a:p>
            <a:endParaRPr lang="en-US" dirty="0">
              <a:solidFill>
                <a:srgbClr val="0A0A0A"/>
              </a:solidFill>
              <a:latin typeface="Georgia" panose="02040502050405020303" pitchFamily="18" charset="0"/>
              <a:cs typeface="Calibri" panose="020F0502020204030204"/>
            </a:endParaRPr>
          </a:p>
          <a:p>
            <a:endParaRPr lang="en-US" sz="1200" b="1" dirty="0"/>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370863A-D379-4E69-9947-53FE6D24661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73466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3388" y="709613"/>
            <a:ext cx="6311900" cy="3549650"/>
          </a:xfrm>
        </p:spPr>
      </p:sp>
      <p:sp>
        <p:nvSpPr>
          <p:cNvPr id="3" name="Notes Placeholder 2"/>
          <p:cNvSpPr>
            <a:spLocks noGrp="1"/>
          </p:cNvSpPr>
          <p:nvPr>
            <p:ph type="body" idx="1"/>
          </p:nvPr>
        </p:nvSpPr>
        <p:spPr/>
        <p:txBody>
          <a:bodyPr/>
          <a:lstStyle/>
          <a:p>
            <a:pPr>
              <a:lnSpc>
                <a:spcPct val="107000"/>
              </a:lnSpc>
              <a:spcAft>
                <a:spcPts val="816"/>
              </a:spcAft>
            </a:pPr>
            <a:endParaRPr lang="en-CA" dirty="0"/>
          </a:p>
        </p:txBody>
      </p:sp>
      <p:sp>
        <p:nvSpPr>
          <p:cNvPr id="4" name="Date Placeholder 3"/>
          <p:cNvSpPr>
            <a:spLocks noGrp="1"/>
          </p:cNvSpPr>
          <p:nvPr>
            <p:ph type="dt" idx="10"/>
          </p:nvPr>
        </p:nvSpPr>
        <p:spPr/>
        <p:txBody>
          <a:bodyPr/>
          <a:lstStyle/>
          <a:p>
            <a:pPr marL="0" marR="0" lvl="0" indent="0" algn="r" defTabSz="933237" rtl="0" eaLnBrk="1" fontAlgn="auto" latinLnBrk="0" hangingPunct="1">
              <a:lnSpc>
                <a:spcPct val="100000"/>
              </a:lnSpc>
              <a:spcBef>
                <a:spcPts val="0"/>
              </a:spcBef>
              <a:spcAft>
                <a:spcPts val="0"/>
              </a:spcAft>
              <a:buClrTx/>
              <a:buSzTx/>
              <a:buFontTx/>
              <a:buNone/>
              <a:tabLst/>
              <a:defRPr/>
            </a:pPr>
            <a:fld id="{F448115E-4FC6-4502-A31B-6B55A38150DF}" type="datetime8">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pPr marL="0" marR="0" lvl="0" indent="0" algn="r" defTabSz="933237" rtl="0" eaLnBrk="1" fontAlgn="auto" latinLnBrk="0" hangingPunct="1">
                <a:lnSpc>
                  <a:spcPct val="100000"/>
                </a:lnSpc>
                <a:spcBef>
                  <a:spcPts val="0"/>
                </a:spcBef>
                <a:spcAft>
                  <a:spcPts val="0"/>
                </a:spcAft>
                <a:buClrTx/>
                <a:buSzTx/>
                <a:buFontTx/>
                <a:buNone/>
                <a:tabLst/>
                <a:defRPr/>
              </a:pPr>
              <a:t>12/9/2023 6:13 PM</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5" name="Slide Number Placeholder 4"/>
          <p:cNvSpPr>
            <a:spLocks noGrp="1"/>
          </p:cNvSpPr>
          <p:nvPr>
            <p:ph type="sldNum" sz="quarter" idx="11"/>
          </p:nvPr>
        </p:nvSpPr>
        <p:spPr/>
        <p:txBody>
          <a:bodyPr/>
          <a:lstStyle/>
          <a:p>
            <a:pPr marL="0" marR="0" lvl="0" indent="0" algn="r" defTabSz="93323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pPr marL="0" marR="0" lvl="0" indent="0" algn="r" defTabSz="933237"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6" name="Header Placeholder 5"/>
          <p:cNvSpPr>
            <a:spLocks noGrp="1"/>
          </p:cNvSpPr>
          <p:nvPr>
            <p:ph type="hdr" sz="quarter" idx="12"/>
          </p:nvPr>
        </p:nvSpPr>
        <p:spPr/>
        <p:txBody>
          <a:bodyPr/>
          <a:lstStyle/>
          <a:p>
            <a:pPr marL="0" marR="0" lvl="0" indent="0" algn="l" defTabSz="93323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rPr>
              <a:t>Microsoft Office365</a:t>
            </a:r>
          </a:p>
        </p:txBody>
      </p:sp>
      <p:sp>
        <p:nvSpPr>
          <p:cNvPr id="7" name="Footer Placeholder 6"/>
          <p:cNvSpPr>
            <a:spLocks noGrp="1"/>
          </p:cNvSpPr>
          <p:nvPr>
            <p:ph type="ftr" sz="quarter" idx="13"/>
          </p:nvPr>
        </p:nvSpPr>
        <p:spPr/>
        <p:txBody>
          <a:bodyPr/>
          <a:lstStyle/>
          <a:p>
            <a:pPr marL="236550" marR="0" lvl="0" indent="0" algn="l" defTabSz="932929" rtl="0" eaLnBrk="0" fontAlgn="auto" latinLnBrk="0" hangingPunct="0">
              <a:lnSpc>
                <a:spcPct val="100000"/>
              </a:lnSpc>
              <a:spcBef>
                <a:spcPts val="0"/>
              </a:spcBef>
              <a:spcAft>
                <a:spcPts val="0"/>
              </a:spcAft>
              <a:buClrTx/>
              <a:buSzTx/>
              <a:buFontTx/>
              <a:buNone/>
              <a:tabLst/>
              <a:defRPr/>
            </a:pPr>
            <a:r>
              <a:rPr kumimoji="0" lang="en-US" sz="5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6550" marR="0" lvl="0" indent="0" algn="l" defTabSz="932929" rtl="0" eaLnBrk="0" fontAlgn="auto" latinLnBrk="0" hangingPunct="0">
              <a:lnSpc>
                <a:spcPct val="100000"/>
              </a:lnSpc>
              <a:spcBef>
                <a:spcPts val="0"/>
              </a:spcBef>
              <a:spcAft>
                <a:spcPts val="0"/>
              </a:spcAft>
              <a:buClrTx/>
              <a:buSzTx/>
              <a:buFontTx/>
              <a:buNone/>
              <a:tabLst/>
              <a:defRPr/>
            </a:pPr>
            <a:r>
              <a:rPr kumimoji="0" lang="en-US" sz="5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8864779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Next Steps – Transition to Tech Pitch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The next step is to take a deeper dive into how it works and discuss proof of value.</a:t>
            </a:r>
          </a:p>
          <a:p>
            <a:endParaRPr lang="en-US" dirty="0"/>
          </a:p>
          <a:p>
            <a:r>
              <a:rPr lang="en-US" b="1" dirty="0"/>
              <a:t>[Field Note: </a:t>
            </a:r>
            <a:r>
              <a:rPr lang="en-US" dirty="0"/>
              <a:t>At this point, we transition from the business value discussion to a more technical portion of the deck. You may continue to walk through it with a TDM at this point or at a later date, as needed. The slide that follow will provide a demo for configuring the Accelerator).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6BC789-C87D-4A83-98F3-086F72DBF44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706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TRACK:</a:t>
            </a:r>
          </a:p>
          <a:p>
            <a:r>
              <a:rPr lang="en-US" b="0" i="0" dirty="0">
                <a:solidFill>
                  <a:srgbClr val="323130"/>
                </a:solidFill>
                <a:effectLst/>
                <a:latin typeface="Segoe UI" panose="020B0502040204020203" pitchFamily="34" charset="0"/>
              </a:rPr>
              <a:t>Our solution streamlines the process of deploying Azure resources and creating a robust search engine. By creating a data source, Search Index, Skillsets, and Indexer within your Cognitive Search Service, we ensure that your data is easily accessible and searchable.</a:t>
            </a:r>
          </a:p>
          <a:p>
            <a:endParaRPr lang="en-US" b="0" i="0" dirty="0">
              <a:solidFill>
                <a:srgbClr val="323130"/>
              </a:solidFill>
              <a:effectLst/>
              <a:latin typeface="Segoe UI" panose="020B0502040204020203" pitchFamily="34" charset="0"/>
            </a:endParaRPr>
          </a:p>
          <a:p>
            <a:pPr algn="l"/>
            <a:r>
              <a:rPr lang="en-US" b="0" i="0" dirty="0">
                <a:solidFill>
                  <a:srgbClr val="323130"/>
                </a:solidFill>
                <a:effectLst/>
                <a:latin typeface="Segoe UI" panose="020B0502040204020203" pitchFamily="34" charset="0"/>
              </a:rPr>
              <a:t>Our solution also enriches your documents by creating specific skillsets to extract key information, apply OCR, generate translations, and more. This enriches your data and ensures that your search results are accurate and relevant.</a:t>
            </a:r>
          </a:p>
          <a:p>
            <a:pPr algn="l"/>
            <a:r>
              <a:rPr lang="en-US" b="0" i="0" dirty="0">
                <a:solidFill>
                  <a:srgbClr val="323130"/>
                </a:solidFill>
                <a:effectLst/>
                <a:latin typeface="Segoe UI" panose="020B0502040204020203" pitchFamily="34" charset="0"/>
              </a:rPr>
              <a:t>We define your index with your data schema and connect it to our search service. This allows us to have millisecond response times in our application, providing a fast and efficient search experience for your customers and employees.</a:t>
            </a:r>
          </a:p>
          <a:p>
            <a:pPr algn="l"/>
            <a:r>
              <a:rPr lang="en-US" b="0" i="0" dirty="0">
                <a:solidFill>
                  <a:srgbClr val="323130"/>
                </a:solidFill>
                <a:effectLst/>
                <a:latin typeface="Segoe UI" panose="020B0502040204020203" pitchFamily="34" charset="0"/>
              </a:rPr>
              <a:t>Finally, we use the data source, skillset, and index as inputs to run through our indexer pipeline. By creating the indexer on Azure Cognitive Search, we trigger the event to put the entire pipeline into motion, ensuring that your search results are comprehensive and up-to-date. Our solution saves time and resources while providing a powerful search engine for your organization.</a:t>
            </a:r>
          </a:p>
          <a:p>
            <a:pPr algn="l"/>
            <a:endParaRPr lang="en-US" b="0" i="0" dirty="0">
              <a:solidFill>
                <a:srgbClr val="323130"/>
              </a:solidFill>
              <a:effectLst/>
              <a:latin typeface="Segoe UI" panose="020B0502040204020203" pitchFamily="34" charset="0"/>
            </a:endParaRPr>
          </a:p>
          <a:p>
            <a:pPr algn="l"/>
            <a:r>
              <a:rPr lang="en-US" b="0" i="0" dirty="0">
                <a:solidFill>
                  <a:srgbClr val="323130"/>
                </a:solidFill>
                <a:effectLst/>
                <a:latin typeface="Segoe UI" panose="020B0502040204020203" pitchFamily="34" charset="0"/>
              </a:rPr>
              <a:t>With our solution, you can practice querying across your data and leverage the power of Azure Open AI to enhance your search results. We'll help you finalize your solution by deploying a web application that's easy to share with others.</a:t>
            </a:r>
          </a:p>
          <a:p>
            <a:pPr algn="l"/>
            <a:r>
              <a:rPr lang="en-US" b="0" i="0" dirty="0">
                <a:solidFill>
                  <a:srgbClr val="323130"/>
                </a:solidFill>
                <a:effectLst/>
                <a:latin typeface="Segoe UI" panose="020B0502040204020203" pitchFamily="34" charset="0"/>
              </a:rPr>
              <a:t>To get started, we'll set your Azure Open AI parameters, pulling in the right amount of data from your cognitive search results. We'll compare the output vectors from search, semantic search, and Azure Open AI to ensure that you're getting the best possible results.</a:t>
            </a:r>
          </a:p>
          <a:p>
            <a:pPr algn="l"/>
            <a:r>
              <a:rPr lang="en-US" b="0" i="0" dirty="0">
                <a:solidFill>
                  <a:srgbClr val="323130"/>
                </a:solidFill>
                <a:effectLst/>
                <a:latin typeface="Segoe UI" panose="020B0502040204020203" pitchFamily="34" charset="0"/>
              </a:rPr>
              <a:t>By leveraging the </a:t>
            </a:r>
            <a:r>
              <a:rPr lang="en-US" b="0" i="0" dirty="0" err="1">
                <a:solidFill>
                  <a:srgbClr val="323130"/>
                </a:solidFill>
                <a:effectLst/>
                <a:latin typeface="Segoe UI" panose="020B0502040204020203" pitchFamily="34" charset="0"/>
              </a:rPr>
              <a:t>Langchain</a:t>
            </a:r>
            <a:r>
              <a:rPr lang="en-US" b="0" i="0" dirty="0">
                <a:solidFill>
                  <a:srgbClr val="323130"/>
                </a:solidFill>
                <a:effectLst/>
                <a:latin typeface="Segoe UI" panose="020B0502040204020203" pitchFamily="34" charset="0"/>
              </a:rPr>
              <a:t> library, we can compare search results and accuracy of using Azure Cognitive Search versus Azure Cognitive Search + Azure Open AI, showcasing the power of Azure Open AI.</a:t>
            </a:r>
          </a:p>
          <a:p>
            <a:pPr algn="l"/>
            <a:r>
              <a:rPr lang="en-US" b="0" i="0" dirty="0">
                <a:solidFill>
                  <a:srgbClr val="323130"/>
                </a:solidFill>
                <a:effectLst/>
                <a:latin typeface="Segoe UI" panose="020B0502040204020203" pitchFamily="34" charset="0"/>
              </a:rPr>
              <a:t>Finally, we'll deploy the web application by connecting it to our forked Github repository. This allows you to query data in a beautiful UI and receive top results powered by Azure Open AI. With our solution, you'll have a powerful search engine that's easy to use and share with others.</a:t>
            </a:r>
          </a:p>
          <a:p>
            <a:pPr algn="l"/>
            <a:endParaRPr lang="en-US" b="0" i="0" dirty="0">
              <a:solidFill>
                <a:srgbClr val="323130"/>
              </a:solidFill>
              <a:effectLst/>
              <a:latin typeface="Segoe UI" panose="020B0502040204020203" pitchFamily="34"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DDA97B5-C9CC-414D-BB28-4D69301BC06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5122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24292F"/>
                </a:solidFill>
                <a:effectLst/>
                <a:latin typeface="-apple-system"/>
              </a:rPr>
              <a:t>In comparison with </a:t>
            </a:r>
            <a:r>
              <a:rPr lang="en-US" b="0" i="0" u="none" strike="noStrike" dirty="0">
                <a:solidFill>
                  <a:srgbClr val="24292F"/>
                </a:solidFill>
                <a:effectLst/>
                <a:latin typeface="-apple-system"/>
                <a:hlinkClick r:id="rId3"/>
              </a:rPr>
              <a:t>this MSFT accelerator</a:t>
            </a:r>
            <a:r>
              <a:rPr lang="en-US" b="0" i="0" dirty="0">
                <a:solidFill>
                  <a:srgbClr val="24292F"/>
                </a:solidFill>
                <a:effectLst/>
                <a:latin typeface="-apple-system"/>
              </a:rPr>
              <a:t>, our Retail Recommender Solution Offering is much simpler to setup. It doesn't require Synapse or Spark while at the same time can handle more than 95% of the retail cases</a:t>
            </a:r>
          </a:p>
          <a:p>
            <a:pPr algn="l">
              <a:buFont typeface="Arial" panose="020B0604020202020204" pitchFamily="34" charset="0"/>
              <a:buChar char="•"/>
            </a:pPr>
            <a:r>
              <a:rPr lang="en-US" b="0" i="0" dirty="0">
                <a:solidFill>
                  <a:srgbClr val="24292F"/>
                </a:solidFill>
                <a:effectLst/>
                <a:latin typeface="-apple-system"/>
              </a:rPr>
              <a:t>Uses not only the transaction log (Date, </a:t>
            </a:r>
            <a:r>
              <a:rPr lang="en-US" b="0" i="0" dirty="0" err="1">
                <a:solidFill>
                  <a:srgbClr val="24292F"/>
                </a:solidFill>
                <a:effectLst/>
                <a:latin typeface="-apple-system"/>
              </a:rPr>
              <a:t>User_id</a:t>
            </a:r>
            <a:r>
              <a:rPr lang="en-US" b="0" i="0" dirty="0">
                <a:solidFill>
                  <a:srgbClr val="24292F"/>
                </a:solidFill>
                <a:effectLst/>
                <a:latin typeface="-apple-system"/>
              </a:rPr>
              <a:t>, </a:t>
            </a:r>
            <a:r>
              <a:rPr lang="en-US" b="0" i="0" dirty="0" err="1">
                <a:solidFill>
                  <a:srgbClr val="24292F"/>
                </a:solidFill>
                <a:effectLst/>
                <a:latin typeface="-apple-system"/>
              </a:rPr>
              <a:t>Item_id</a:t>
            </a:r>
            <a:r>
              <a:rPr lang="en-US" b="0" i="0" dirty="0">
                <a:solidFill>
                  <a:srgbClr val="24292F"/>
                </a:solidFill>
                <a:effectLst/>
                <a:latin typeface="-apple-system"/>
              </a:rPr>
              <a:t>, Interaction), but can also use the Item master dataset and the user dataset in order to make quality predictions</a:t>
            </a:r>
          </a:p>
          <a:p>
            <a:pPr algn="l">
              <a:buFont typeface="Arial" panose="020B0604020202020204" pitchFamily="34" charset="0"/>
              <a:buChar char="•"/>
            </a:pPr>
            <a:r>
              <a:rPr lang="en-US" b="0" i="0" dirty="0">
                <a:solidFill>
                  <a:srgbClr val="24292F"/>
                </a:solidFill>
                <a:effectLst/>
                <a:latin typeface="-apple-system"/>
              </a:rPr>
              <a:t>Leverages side features for training and for prediction. Can take in consideration side features for transactions , users and items.</a:t>
            </a:r>
          </a:p>
          <a:p>
            <a:pPr algn="l">
              <a:buFont typeface="Arial" panose="020B0604020202020204" pitchFamily="34" charset="0"/>
              <a:buChar char="•"/>
            </a:pPr>
            <a:r>
              <a:rPr lang="en-US" b="0" i="0" dirty="0">
                <a:solidFill>
                  <a:srgbClr val="24292F"/>
                </a:solidFill>
                <a:effectLst/>
                <a:latin typeface="-apple-system"/>
              </a:rPr>
              <a:t>Can perform item similarity / basket analysis for upsell and cross sell</a:t>
            </a:r>
          </a:p>
          <a:p>
            <a:pPr algn="l">
              <a:buFont typeface="Arial" panose="020B0604020202020204" pitchFamily="34" charset="0"/>
              <a:buChar char="•"/>
            </a:pPr>
            <a:r>
              <a:rPr lang="en-US" b="0" i="0" dirty="0">
                <a:solidFill>
                  <a:srgbClr val="24292F"/>
                </a:solidFill>
                <a:effectLst/>
                <a:latin typeface="-apple-system"/>
              </a:rPr>
              <a:t>Produces as output an API on a docker image. That can be place in any cloud provider or on-premises</a:t>
            </a:r>
          </a:p>
          <a:p>
            <a:pPr algn="l">
              <a:buFont typeface="Arial" panose="020B0604020202020204" pitchFamily="34" charset="0"/>
              <a:buChar char="•"/>
            </a:pPr>
            <a:r>
              <a:rPr lang="en-US" b="0" i="0" dirty="0">
                <a:solidFill>
                  <a:srgbClr val="24292F"/>
                </a:solidFill>
                <a:effectLst/>
                <a:latin typeface="-apple-system"/>
              </a:rPr>
              <a:t>Contains deployment via Azure ML Services in:  Azure Container Instance (Test), and Azure Kubernetes Service (Production)}</a:t>
            </a:r>
          </a:p>
          <a:p>
            <a:pPr algn="l">
              <a:buFont typeface="Arial" panose="020B0604020202020204" pitchFamily="34" charset="0"/>
              <a:buChar char="•"/>
            </a:pPr>
            <a:r>
              <a:rPr lang="en-US" b="0" i="0" dirty="0">
                <a:solidFill>
                  <a:srgbClr val="24292F"/>
                </a:solidFill>
                <a:effectLst/>
                <a:latin typeface="-apple-system"/>
              </a:rPr>
              <a:t>Also contains deployment for Azure Databricks </a:t>
            </a:r>
            <a:r>
              <a:rPr lang="en-US" b="0" i="0" dirty="0" err="1">
                <a:solidFill>
                  <a:srgbClr val="24292F"/>
                </a:solidFill>
                <a:effectLst/>
                <a:latin typeface="-apple-system"/>
              </a:rPr>
              <a:t>MLFlow</a:t>
            </a:r>
            <a:r>
              <a:rPr lang="en-US" b="0" i="0" dirty="0">
                <a:solidFill>
                  <a:srgbClr val="24292F"/>
                </a:solidFill>
                <a:effectLst/>
                <a:latin typeface="-apple-system"/>
              </a:rPr>
              <a:t> model serving</a:t>
            </a:r>
          </a:p>
          <a:p>
            <a:pPr algn="l">
              <a:buFont typeface="Arial" panose="020B0604020202020204" pitchFamily="34" charset="0"/>
              <a:buChar char="•"/>
            </a:pPr>
            <a:r>
              <a:rPr lang="en-US" b="0" i="0" dirty="0">
                <a:solidFill>
                  <a:srgbClr val="24292F"/>
                </a:solidFill>
                <a:effectLst/>
                <a:latin typeface="-apple-system"/>
              </a:rPr>
              <a:t>API Features:  Top K recommendations, include or exclude set of items from the recommendation,  uses side features at prediction time, specify specific features at inference time,  allows querying similar items.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BB52CB-ADD0-4FCF-84F4-15E54629142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656261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emf"/><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logo">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8EF12C-CD83-4E1C-A438-B63E95E546CA}"/>
              </a:ext>
            </a:extLst>
          </p:cNvPr>
          <p:cNvSpPr/>
          <p:nvPr userDrawn="1"/>
        </p:nvSpPr>
        <p:spPr bwMode="auto">
          <a:xfrm>
            <a:off x="0" y="4610100"/>
            <a:ext cx="12192000" cy="22479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 name="Picture 3" descr="Background pattern&#10;&#10;Description automatically generated">
            <a:extLst>
              <a:ext uri="{FF2B5EF4-FFF2-40B4-BE49-F238E27FC236}">
                <a16:creationId xmlns:a16="http://schemas.microsoft.com/office/drawing/2014/main" id="{0AD37917-9C3C-48FF-B37F-D2235FCAE380}"/>
              </a:ext>
            </a:extLst>
          </p:cNvPr>
          <p:cNvPicPr>
            <a:picLocks noChangeAspect="1"/>
          </p:cNvPicPr>
          <p:nvPr userDrawn="1"/>
        </p:nvPicPr>
        <p:blipFill rotWithShape="1">
          <a:blip r:embed="rId2"/>
          <a:srcRect l="769" t="265" r="256" b="758"/>
          <a:stretch/>
        </p:blipFill>
        <p:spPr>
          <a:xfrm>
            <a:off x="0" y="0"/>
            <a:ext cx="12192000" cy="6858000"/>
          </a:xfrm>
          <a:prstGeom prst="rect">
            <a:avLst/>
          </a:prstGeom>
        </p:spPr>
      </p:pic>
      <p:sp>
        <p:nvSpPr>
          <p:cNvPr id="3" name="Title 2">
            <a:extLst>
              <a:ext uri="{FF2B5EF4-FFF2-40B4-BE49-F238E27FC236}">
                <a16:creationId xmlns:a16="http://schemas.microsoft.com/office/drawing/2014/main" id="{9E59266D-3747-456E-BB15-117206E92E81}"/>
              </a:ext>
            </a:extLst>
          </p:cNvPr>
          <p:cNvSpPr>
            <a:spLocks noGrp="1"/>
          </p:cNvSpPr>
          <p:nvPr>
            <p:ph type="title" hasCustomPrompt="1"/>
          </p:nvPr>
        </p:nvSpPr>
        <p:spPr>
          <a:xfrm>
            <a:off x="584200" y="2692859"/>
            <a:ext cx="5266437" cy="1107996"/>
          </a:xfrm>
        </p:spPr>
        <p:txBody>
          <a:bodyPr anchor="b"/>
          <a:lstStyle>
            <a:lvl1pPr>
              <a:defRPr>
                <a:solidFill>
                  <a:schemeClr val="tx1"/>
                </a:solidFill>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US" dirty="0"/>
              <a:t>Name </a:t>
            </a:r>
            <a:br>
              <a:rPr lang="en-US" dirty="0"/>
            </a:br>
            <a:r>
              <a:rPr lang="en-US" sz="3600" b="1" dirty="0">
                <a:solidFill>
                  <a:schemeClr val="accent1"/>
                </a:solidFill>
                <a:latin typeface="Segoe UI Semibold" panose="020B0502040204020203" pitchFamily="34" charset="0"/>
                <a:cs typeface="Segoe UI Semibold" panose="020B0502040204020203" pitchFamily="34" charset="0"/>
              </a:rPr>
              <a:t>Solution Accelerator</a:t>
            </a:r>
            <a:endParaRPr lang="en-US" dirty="0"/>
          </a:p>
        </p:txBody>
      </p:sp>
      <p:pic>
        <p:nvPicPr>
          <p:cNvPr id="13" name="Picture 12">
            <a:extLst>
              <a:ext uri="{FF2B5EF4-FFF2-40B4-BE49-F238E27FC236}">
                <a16:creationId xmlns:a16="http://schemas.microsoft.com/office/drawing/2014/main" id="{8CE71CF9-1B34-4D38-803A-C8662AC1FF41}"/>
              </a:ext>
            </a:extLst>
          </p:cNvPr>
          <p:cNvPicPr>
            <a:picLocks noChangeAspect="1"/>
          </p:cNvPicPr>
          <p:nvPr userDrawn="1"/>
        </p:nvPicPr>
        <p:blipFill>
          <a:blip r:embed="rId3"/>
          <a:stretch>
            <a:fillRect/>
          </a:stretch>
        </p:blipFill>
        <p:spPr>
          <a:xfrm>
            <a:off x="584200" y="590929"/>
            <a:ext cx="1956594" cy="279115"/>
          </a:xfrm>
          <a:prstGeom prst="rect">
            <a:avLst/>
          </a:prstGeom>
        </p:spPr>
      </p:pic>
      <p:sp>
        <p:nvSpPr>
          <p:cNvPr id="5" name="TextBox 4">
            <a:extLst>
              <a:ext uri="{FF2B5EF4-FFF2-40B4-BE49-F238E27FC236}">
                <a16:creationId xmlns:a16="http://schemas.microsoft.com/office/drawing/2014/main" id="{BCC2A301-04AB-FC9A-3107-F352E905E1DE}"/>
              </a:ext>
            </a:extLst>
          </p:cNvPr>
          <p:cNvSpPr txBox="1"/>
          <p:nvPr userDrawn="1"/>
        </p:nvSpPr>
        <p:spPr>
          <a:xfrm>
            <a:off x="556015"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spTree>
    <p:extLst>
      <p:ext uri="{BB962C8B-B14F-4D97-AF65-F5344CB8AC3E}">
        <p14:creationId xmlns:p14="http://schemas.microsoft.com/office/powerpoint/2010/main" val="8120785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ternal slide">
    <p:bg>
      <p:bgPr>
        <a:solidFill>
          <a:schemeClr val="tx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847150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1"/>
      </p:bgRef>
    </p:bg>
    <p:spTree>
      <p:nvGrpSpPr>
        <p:cNvPr id="1" name=""/>
        <p:cNvGrpSpPr/>
        <p:nvPr/>
      </p:nvGrpSpPr>
      <p:grpSpPr>
        <a:xfrm>
          <a:off x="0" y="0"/>
          <a:ext cx="0" cy="0"/>
          <a:chOff x="0" y="0"/>
          <a:chExt cx="0" cy="0"/>
        </a:xfrm>
      </p:grpSpPr>
      <p:pic>
        <p:nvPicPr>
          <p:cNvPr id="2" name="Picture 1" descr="A picture containing shape&#10;&#10;Description automatically generated">
            <a:extLst>
              <a:ext uri="{FF2B5EF4-FFF2-40B4-BE49-F238E27FC236}">
                <a16:creationId xmlns:a16="http://schemas.microsoft.com/office/drawing/2014/main" id="{33AECBDA-7428-4A39-9FC3-6FB5C6542F77}"/>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8" name="Rectangle 7">
            <a:extLst>
              <a:ext uri="{FF2B5EF4-FFF2-40B4-BE49-F238E27FC236}">
                <a16:creationId xmlns:a16="http://schemas.microsoft.com/office/drawing/2014/main" id="{9637F3BC-597F-4575-852C-08E771CAB05D}"/>
              </a:ext>
            </a:extLst>
          </p:cNvPr>
          <p:cNvSpPr/>
          <p:nvPr userDrawn="1"/>
        </p:nvSpPr>
        <p:spPr bwMode="auto">
          <a:xfrm>
            <a:off x="0" y="5943600"/>
            <a:ext cx="12188952" cy="9144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10" name="Picture 9" descr="Background pattern&#10;&#10;Description automatically generated">
            <a:extLst>
              <a:ext uri="{FF2B5EF4-FFF2-40B4-BE49-F238E27FC236}">
                <a16:creationId xmlns:a16="http://schemas.microsoft.com/office/drawing/2014/main" id="{25A73C4B-FF4D-44B8-ACC0-EF67A956FE3C}"/>
              </a:ext>
            </a:extLst>
          </p:cNvPr>
          <p:cNvPicPr>
            <a:picLocks noChangeAspect="1"/>
          </p:cNvPicPr>
          <p:nvPr userDrawn="1"/>
        </p:nvPicPr>
        <p:blipFill rotWithShape="1">
          <a:blip r:embed="rId3"/>
          <a:srcRect l="769" t="265" r="256" b="758"/>
          <a:stretch/>
        </p:blipFill>
        <p:spPr>
          <a:xfrm>
            <a:off x="0" y="0"/>
            <a:ext cx="12192000" cy="6858000"/>
          </a:xfrm>
          <a:prstGeom prst="rect">
            <a:avLst/>
          </a:prstGeom>
        </p:spPr>
      </p:pic>
      <p:sp>
        <p:nvSpPr>
          <p:cNvPr id="11" name="Title 10">
            <a:extLst>
              <a:ext uri="{FF2B5EF4-FFF2-40B4-BE49-F238E27FC236}">
                <a16:creationId xmlns:a16="http://schemas.microsoft.com/office/drawing/2014/main" id="{063E66AE-A766-43C5-A305-5AC9EC59F6D4}"/>
              </a:ext>
            </a:extLst>
          </p:cNvPr>
          <p:cNvSpPr>
            <a:spLocks noGrp="1"/>
          </p:cNvSpPr>
          <p:nvPr>
            <p:ph type="title" hasCustomPrompt="1"/>
          </p:nvPr>
        </p:nvSpPr>
        <p:spPr>
          <a:xfrm>
            <a:off x="588263" y="3152001"/>
            <a:ext cx="2120581" cy="553998"/>
          </a:xfrm>
        </p:spPr>
        <p:txBody>
          <a:bodyPr wrap="none" anchor="ctr"/>
          <a:lstStyle>
            <a:lvl1pPr>
              <a:defRPr/>
            </a:lvl1pPr>
          </a:lstStyle>
          <a:p>
            <a:r>
              <a:rPr lang="en-US"/>
              <a:t>Thank you</a:t>
            </a:r>
          </a:p>
        </p:txBody>
      </p:sp>
    </p:spTree>
    <p:extLst>
      <p:ext uri="{BB962C8B-B14F-4D97-AF65-F5344CB8AC3E}">
        <p14:creationId xmlns:p14="http://schemas.microsoft.com/office/powerpoint/2010/main" val="1733848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1"/>
      </p:bgRef>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EBB9619B-C4D8-42D7-A4D3-388F6D5BB031}"/>
              </a:ext>
            </a:extLst>
          </p:cNvPr>
          <p:cNvSpPr/>
          <p:nvPr userDrawn="1"/>
        </p:nvSpPr>
        <p:spPr bwMode="auto">
          <a:xfrm>
            <a:off x="0" y="2489200"/>
            <a:ext cx="8412622" cy="1302981"/>
          </a:xfrm>
          <a:custGeom>
            <a:avLst/>
            <a:gdLst>
              <a:gd name="connsiteX0" fmla="*/ 0 w 8412622"/>
              <a:gd name="connsiteY0" fmla="*/ 0 h 1302981"/>
              <a:gd name="connsiteX1" fmla="*/ 8066198 w 8412622"/>
              <a:gd name="connsiteY1" fmla="*/ 0 h 1302981"/>
              <a:gd name="connsiteX2" fmla="*/ 8412622 w 8412622"/>
              <a:gd name="connsiteY2" fmla="*/ 651491 h 1302981"/>
              <a:gd name="connsiteX3" fmla="*/ 8066198 w 8412622"/>
              <a:gd name="connsiteY3" fmla="*/ 1302981 h 1302981"/>
              <a:gd name="connsiteX4" fmla="*/ 0 w 8412622"/>
              <a:gd name="connsiteY4" fmla="*/ 1302981 h 130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2622" h="1302981">
                <a:moveTo>
                  <a:pt x="0" y="0"/>
                </a:moveTo>
                <a:lnTo>
                  <a:pt x="8066198" y="0"/>
                </a:lnTo>
                <a:lnTo>
                  <a:pt x="8412622" y="651491"/>
                </a:lnTo>
                <a:lnTo>
                  <a:pt x="8066198" y="1302981"/>
                </a:lnTo>
                <a:lnTo>
                  <a:pt x="0" y="1302981"/>
                </a:lnTo>
                <a:close/>
              </a:path>
            </a:pathLst>
          </a:custGeom>
          <a:solidFill>
            <a:srgbClr val="4FE5FD"/>
          </a:solidFill>
          <a:ln w="3175">
            <a:solidFill>
              <a:srgbClr val="4FE5FD"/>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7" name="Freeform: Shape 36">
            <a:extLst>
              <a:ext uri="{FF2B5EF4-FFF2-40B4-BE49-F238E27FC236}">
                <a16:creationId xmlns:a16="http://schemas.microsoft.com/office/drawing/2014/main" id="{75980D1B-DEF8-4D94-A98D-B8BD69B200F5}"/>
              </a:ext>
            </a:extLst>
          </p:cNvPr>
          <p:cNvSpPr/>
          <p:nvPr userDrawn="1"/>
        </p:nvSpPr>
        <p:spPr bwMode="auto">
          <a:xfrm>
            <a:off x="1" y="3492404"/>
            <a:ext cx="7647157" cy="1196504"/>
          </a:xfrm>
          <a:custGeom>
            <a:avLst/>
            <a:gdLst>
              <a:gd name="connsiteX0" fmla="*/ 0 w 7647157"/>
              <a:gd name="connsiteY0" fmla="*/ 0 h 1196504"/>
              <a:gd name="connsiteX1" fmla="*/ 7329042 w 7647157"/>
              <a:gd name="connsiteY1" fmla="*/ 0 h 1196504"/>
              <a:gd name="connsiteX2" fmla="*/ 7647157 w 7647157"/>
              <a:gd name="connsiteY2" fmla="*/ 598252 h 1196504"/>
              <a:gd name="connsiteX3" fmla="*/ 7329042 w 7647157"/>
              <a:gd name="connsiteY3" fmla="*/ 1196504 h 1196504"/>
              <a:gd name="connsiteX4" fmla="*/ 0 w 7647157"/>
              <a:gd name="connsiteY4" fmla="*/ 1196504 h 1196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7157" h="1196504">
                <a:moveTo>
                  <a:pt x="0" y="0"/>
                </a:moveTo>
                <a:lnTo>
                  <a:pt x="7329042" y="0"/>
                </a:lnTo>
                <a:lnTo>
                  <a:pt x="7647157" y="598252"/>
                </a:lnTo>
                <a:lnTo>
                  <a:pt x="7329042" y="1196504"/>
                </a:lnTo>
                <a:lnTo>
                  <a:pt x="0" y="1196504"/>
                </a:lnTo>
                <a:close/>
              </a:path>
            </a:pathLst>
          </a:custGeom>
          <a:solidFill>
            <a:srgbClr val="3293DE"/>
          </a:solidFill>
          <a:ln w="3175">
            <a:solidFill>
              <a:srgbClr val="3293D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3" name="Freeform: Shape 32">
            <a:extLst>
              <a:ext uri="{FF2B5EF4-FFF2-40B4-BE49-F238E27FC236}">
                <a16:creationId xmlns:a16="http://schemas.microsoft.com/office/drawing/2014/main" id="{2821B915-5C96-4915-A724-1E05EDECA68A}"/>
              </a:ext>
            </a:extLst>
          </p:cNvPr>
          <p:cNvSpPr/>
          <p:nvPr userDrawn="1"/>
        </p:nvSpPr>
        <p:spPr bwMode="auto">
          <a:xfrm>
            <a:off x="0" y="4095908"/>
            <a:ext cx="7644366" cy="593000"/>
          </a:xfrm>
          <a:custGeom>
            <a:avLst/>
            <a:gdLst>
              <a:gd name="connsiteX0" fmla="*/ 0 w 7644366"/>
              <a:gd name="connsiteY0" fmla="*/ 0 h 593000"/>
              <a:gd name="connsiteX1" fmla="*/ 7644366 w 7644366"/>
              <a:gd name="connsiteY1" fmla="*/ 0 h 593000"/>
              <a:gd name="connsiteX2" fmla="*/ 7329043 w 7644366"/>
              <a:gd name="connsiteY2" fmla="*/ 593000 h 593000"/>
              <a:gd name="connsiteX3" fmla="*/ 0 w 7644366"/>
              <a:gd name="connsiteY3" fmla="*/ 593000 h 593000"/>
            </a:gdLst>
            <a:ahLst/>
            <a:cxnLst>
              <a:cxn ang="0">
                <a:pos x="connsiteX0" y="connsiteY0"/>
              </a:cxn>
              <a:cxn ang="0">
                <a:pos x="connsiteX1" y="connsiteY1"/>
              </a:cxn>
              <a:cxn ang="0">
                <a:pos x="connsiteX2" y="connsiteY2"/>
              </a:cxn>
              <a:cxn ang="0">
                <a:pos x="connsiteX3" y="connsiteY3"/>
              </a:cxn>
            </a:cxnLst>
            <a:rect l="l" t="t" r="r" b="b"/>
            <a:pathLst>
              <a:path w="7644366" h="593000">
                <a:moveTo>
                  <a:pt x="0" y="0"/>
                </a:moveTo>
                <a:lnTo>
                  <a:pt x="7644366" y="0"/>
                </a:lnTo>
                <a:lnTo>
                  <a:pt x="7329043" y="593000"/>
                </a:lnTo>
                <a:lnTo>
                  <a:pt x="0" y="593000"/>
                </a:lnTo>
                <a:close/>
              </a:path>
            </a:pathLst>
          </a:custGeom>
          <a:gradFill>
            <a:gsLst>
              <a:gs pos="100000">
                <a:schemeClr val="bg1">
                  <a:alpha val="0"/>
                </a:schemeClr>
              </a:gs>
              <a:gs pos="0">
                <a:schemeClr val="tx1">
                  <a:lumMod val="90000"/>
                  <a:alpha val="25000"/>
                </a:schemeClr>
              </a:gs>
            </a:gsLst>
            <a:lin ang="5400000" scaled="1"/>
          </a:gra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6" name="Freeform: Shape 35">
            <a:extLst>
              <a:ext uri="{FF2B5EF4-FFF2-40B4-BE49-F238E27FC236}">
                <a16:creationId xmlns:a16="http://schemas.microsoft.com/office/drawing/2014/main" id="{1E56DBD1-7BD3-4A85-9134-123342F6AA4E}"/>
              </a:ext>
            </a:extLst>
          </p:cNvPr>
          <p:cNvSpPr/>
          <p:nvPr userDrawn="1"/>
        </p:nvSpPr>
        <p:spPr bwMode="auto">
          <a:xfrm>
            <a:off x="0" y="3492404"/>
            <a:ext cx="7807725" cy="1196504"/>
          </a:xfrm>
          <a:custGeom>
            <a:avLst/>
            <a:gdLst>
              <a:gd name="connsiteX0" fmla="*/ 0 w 7807725"/>
              <a:gd name="connsiteY0" fmla="*/ 0 h 1196504"/>
              <a:gd name="connsiteX1" fmla="*/ 7489610 w 7807725"/>
              <a:gd name="connsiteY1" fmla="*/ 0 h 1196504"/>
              <a:gd name="connsiteX2" fmla="*/ 7807725 w 7807725"/>
              <a:gd name="connsiteY2" fmla="*/ 598252 h 1196504"/>
              <a:gd name="connsiteX3" fmla="*/ 7489610 w 7807725"/>
              <a:gd name="connsiteY3" fmla="*/ 1196504 h 1196504"/>
              <a:gd name="connsiteX4" fmla="*/ 0 w 7807725"/>
              <a:gd name="connsiteY4" fmla="*/ 1196504 h 1196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7725" h="1196504">
                <a:moveTo>
                  <a:pt x="0" y="0"/>
                </a:moveTo>
                <a:lnTo>
                  <a:pt x="7489610" y="0"/>
                </a:lnTo>
                <a:lnTo>
                  <a:pt x="7807725" y="598252"/>
                </a:lnTo>
                <a:lnTo>
                  <a:pt x="7489610" y="1196504"/>
                </a:lnTo>
                <a:lnTo>
                  <a:pt x="0" y="1196504"/>
                </a:lnTo>
                <a:close/>
              </a:path>
            </a:pathLst>
          </a:custGeom>
          <a:noFill/>
          <a:ln w="3175">
            <a:solidFill>
              <a:srgbClr val="3293D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5" name="Freeform: Shape 34">
            <a:extLst>
              <a:ext uri="{FF2B5EF4-FFF2-40B4-BE49-F238E27FC236}">
                <a16:creationId xmlns:a16="http://schemas.microsoft.com/office/drawing/2014/main" id="{94D6E39C-5C0C-4BF3-8F9A-FAB80A14ECB0}"/>
              </a:ext>
            </a:extLst>
          </p:cNvPr>
          <p:cNvSpPr/>
          <p:nvPr userDrawn="1"/>
        </p:nvSpPr>
        <p:spPr bwMode="auto">
          <a:xfrm>
            <a:off x="1" y="2767555"/>
            <a:ext cx="9003173" cy="1426694"/>
          </a:xfrm>
          <a:custGeom>
            <a:avLst/>
            <a:gdLst>
              <a:gd name="connsiteX0" fmla="*/ 0 w 9003173"/>
              <a:gd name="connsiteY0" fmla="*/ 0 h 1426694"/>
              <a:gd name="connsiteX1" fmla="*/ 8623858 w 9003173"/>
              <a:gd name="connsiteY1" fmla="*/ 0 h 1426694"/>
              <a:gd name="connsiteX2" fmla="*/ 9003173 w 9003173"/>
              <a:gd name="connsiteY2" fmla="*/ 713347 h 1426694"/>
              <a:gd name="connsiteX3" fmla="*/ 8623858 w 9003173"/>
              <a:gd name="connsiteY3" fmla="*/ 1426694 h 1426694"/>
              <a:gd name="connsiteX4" fmla="*/ 0 w 9003173"/>
              <a:gd name="connsiteY4" fmla="*/ 1426694 h 1426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3173" h="1426694">
                <a:moveTo>
                  <a:pt x="0" y="0"/>
                </a:moveTo>
                <a:lnTo>
                  <a:pt x="8623858" y="0"/>
                </a:lnTo>
                <a:lnTo>
                  <a:pt x="9003173" y="713347"/>
                </a:lnTo>
                <a:lnTo>
                  <a:pt x="8623858" y="1426694"/>
                </a:lnTo>
                <a:lnTo>
                  <a:pt x="0" y="1426694"/>
                </a:lnTo>
                <a:close/>
              </a:path>
            </a:pathLst>
          </a:custGeom>
          <a:solidFill>
            <a:schemeClr val="accent1"/>
          </a:solidFill>
          <a:ln w="3175">
            <a:solidFill>
              <a:srgbClr val="0078D4"/>
            </a:solidFill>
            <a:headEnd type="none" w="med" len="med"/>
            <a:tailEnd type="none" w="med" len="med"/>
          </a:ln>
          <a:effectLst>
            <a:outerShdw blurRad="50800" dist="38100" dir="5400000" algn="t"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12" name="Straight Connector 11">
            <a:extLst>
              <a:ext uri="{FF2B5EF4-FFF2-40B4-BE49-F238E27FC236}">
                <a16:creationId xmlns:a16="http://schemas.microsoft.com/office/drawing/2014/main" id="{30188F5E-D15D-406E-A0B1-09E3DCF0BBE6}"/>
              </a:ext>
            </a:extLst>
          </p:cNvPr>
          <p:cNvCxnSpPr>
            <a:cxnSpLocks/>
          </p:cNvCxnSpPr>
          <p:nvPr userDrawn="1"/>
        </p:nvCxnSpPr>
        <p:spPr>
          <a:xfrm>
            <a:off x="8225198" y="2767555"/>
            <a:ext cx="3966802" cy="0"/>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E03F726-0DF2-410D-81B2-8240E458BF35}"/>
              </a:ext>
            </a:extLst>
          </p:cNvPr>
          <p:cNvCxnSpPr>
            <a:cxnSpLocks/>
          </p:cNvCxnSpPr>
          <p:nvPr userDrawn="1"/>
        </p:nvCxnSpPr>
        <p:spPr>
          <a:xfrm>
            <a:off x="8225198" y="4194249"/>
            <a:ext cx="3966802" cy="0"/>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0" name="Title 39">
            <a:extLst>
              <a:ext uri="{FF2B5EF4-FFF2-40B4-BE49-F238E27FC236}">
                <a16:creationId xmlns:a16="http://schemas.microsoft.com/office/drawing/2014/main" id="{FD13E0A0-ADE6-4E94-A283-0728542CD522}"/>
              </a:ext>
            </a:extLst>
          </p:cNvPr>
          <p:cNvSpPr>
            <a:spLocks noGrp="1"/>
          </p:cNvSpPr>
          <p:nvPr>
            <p:ph type="title"/>
          </p:nvPr>
        </p:nvSpPr>
        <p:spPr>
          <a:xfrm>
            <a:off x="2189003" y="3219292"/>
            <a:ext cx="5723097" cy="523220"/>
          </a:xfrm>
        </p:spPr>
        <p:txBody>
          <a:bodyPr/>
          <a:lstStyle>
            <a:lvl1pPr marL="0" algn="l" defTabSz="914367" rtl="0" eaLnBrk="1" latinLnBrk="0" hangingPunct="1">
              <a:defRPr lang="en-US" sz="3400" b="1" kern="1200" dirty="0">
                <a:solidFill>
                  <a:schemeClr val="bg1"/>
                </a:solidFill>
                <a:latin typeface="Segoe UI Semibold" panose="020B0502040204020203" pitchFamily="34" charset="0"/>
                <a:ea typeface="+mn-ea"/>
                <a:cs typeface="Segoe UI Semibold" panose="020B0502040204020203" pitchFamily="34" charset="0"/>
              </a:defRPr>
            </a:lvl1pPr>
          </a:lstStyle>
          <a:p>
            <a:r>
              <a:rPr lang="en-US"/>
              <a:t>Click to edit Master title style</a:t>
            </a:r>
          </a:p>
        </p:txBody>
      </p:sp>
      <p:sp>
        <p:nvSpPr>
          <p:cNvPr id="15" name="Hexagon 14">
            <a:extLst>
              <a:ext uri="{FF2B5EF4-FFF2-40B4-BE49-F238E27FC236}">
                <a16:creationId xmlns:a16="http://schemas.microsoft.com/office/drawing/2014/main" id="{1537AB30-4F90-4DEB-96CE-491B398B571D}"/>
              </a:ext>
            </a:extLst>
          </p:cNvPr>
          <p:cNvSpPr/>
          <p:nvPr userDrawn="1"/>
        </p:nvSpPr>
        <p:spPr bwMode="auto">
          <a:xfrm>
            <a:off x="587297" y="2973356"/>
            <a:ext cx="1221766" cy="1015092"/>
          </a:xfrm>
          <a:prstGeom prst="hexagon">
            <a:avLst>
              <a:gd name="adj" fmla="val 26587"/>
              <a:gd name="vf" fmla="val 115470"/>
            </a:avLst>
          </a:prstGeom>
          <a:solidFill>
            <a:schemeClr val="bg1"/>
          </a:solidFill>
          <a:ln>
            <a:noFill/>
            <a:headEnd type="none" w="med" len="med"/>
            <a:tailEnd type="none" w="med" len="med"/>
          </a:ln>
          <a:effectLst>
            <a:outerShdw blurRad="63500" sx="120000" sy="120000" algn="ctr"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6" name="Hexagon 15">
            <a:extLst>
              <a:ext uri="{FF2B5EF4-FFF2-40B4-BE49-F238E27FC236}">
                <a16:creationId xmlns:a16="http://schemas.microsoft.com/office/drawing/2014/main" id="{4B7BC1B9-871F-4EBB-B5CF-97B414D8B40D}"/>
              </a:ext>
            </a:extLst>
          </p:cNvPr>
          <p:cNvSpPr/>
          <p:nvPr userDrawn="1"/>
        </p:nvSpPr>
        <p:spPr bwMode="auto">
          <a:xfrm>
            <a:off x="4068529" y="4079838"/>
            <a:ext cx="2893924" cy="227775"/>
          </a:xfrm>
          <a:prstGeom prst="hexagon">
            <a:avLst>
              <a:gd name="adj" fmla="val 26587"/>
              <a:gd name="vf" fmla="val 115470"/>
            </a:avLst>
          </a:prstGeom>
          <a:solidFill>
            <a:srgbClr val="3293DE"/>
          </a:solidFill>
          <a:ln w="3175">
            <a:noFill/>
            <a:headEnd type="none" w="med" len="med"/>
            <a:tailEnd type="none" w="med" len="med"/>
          </a:ln>
          <a:effectLst>
            <a:outerShdw blurRad="63500" sx="102000" sy="102000" algn="ctr" rotWithShape="0">
              <a:prstClr val="black">
                <a:alpha val="1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9" name="Freeform: Shape 38">
            <a:extLst>
              <a:ext uri="{FF2B5EF4-FFF2-40B4-BE49-F238E27FC236}">
                <a16:creationId xmlns:a16="http://schemas.microsoft.com/office/drawing/2014/main" id="{84399D8F-CBFB-45DB-BD32-A87FAA0A859D}"/>
              </a:ext>
            </a:extLst>
          </p:cNvPr>
          <p:cNvSpPr/>
          <p:nvPr userDrawn="1"/>
        </p:nvSpPr>
        <p:spPr bwMode="auto">
          <a:xfrm flipH="1" flipV="1">
            <a:off x="2" y="2594589"/>
            <a:ext cx="8225197" cy="172966"/>
          </a:xfrm>
          <a:custGeom>
            <a:avLst/>
            <a:gdLst>
              <a:gd name="connsiteX0" fmla="*/ 8225197 w 8225197"/>
              <a:gd name="connsiteY0" fmla="*/ 172966 h 172966"/>
              <a:gd name="connsiteX1" fmla="*/ 165114 w 8225197"/>
              <a:gd name="connsiteY1" fmla="*/ 172966 h 172966"/>
              <a:gd name="connsiteX2" fmla="*/ 0 w 8225197"/>
              <a:gd name="connsiteY2" fmla="*/ 0 h 172966"/>
              <a:gd name="connsiteX3" fmla="*/ 8225197 w 8225197"/>
              <a:gd name="connsiteY3" fmla="*/ 0 h 172966"/>
            </a:gdLst>
            <a:ahLst/>
            <a:cxnLst>
              <a:cxn ang="0">
                <a:pos x="connsiteX0" y="connsiteY0"/>
              </a:cxn>
              <a:cxn ang="0">
                <a:pos x="connsiteX1" y="connsiteY1"/>
              </a:cxn>
              <a:cxn ang="0">
                <a:pos x="connsiteX2" y="connsiteY2"/>
              </a:cxn>
              <a:cxn ang="0">
                <a:pos x="connsiteX3" y="connsiteY3"/>
              </a:cxn>
            </a:cxnLst>
            <a:rect l="l" t="t" r="r" b="b"/>
            <a:pathLst>
              <a:path w="8225197" h="172966">
                <a:moveTo>
                  <a:pt x="8225197" y="172966"/>
                </a:moveTo>
                <a:lnTo>
                  <a:pt x="165114" y="172966"/>
                </a:lnTo>
                <a:cubicBezTo>
                  <a:pt x="69595" y="98121"/>
                  <a:pt x="24080" y="36499"/>
                  <a:pt x="0" y="0"/>
                </a:cubicBezTo>
                <a:lnTo>
                  <a:pt x="8225197" y="0"/>
                </a:lnTo>
                <a:close/>
              </a:path>
            </a:pathLst>
          </a:custGeom>
          <a:gradFill>
            <a:gsLst>
              <a:gs pos="100000">
                <a:schemeClr val="bg1">
                  <a:alpha val="0"/>
                </a:schemeClr>
              </a:gs>
              <a:gs pos="0">
                <a:schemeClr val="tx1">
                  <a:lumMod val="90000"/>
                  <a:alpha val="25000"/>
                </a:schemeClr>
              </a:gs>
            </a:gsLst>
            <a:lin ang="5400000" scaled="1"/>
          </a:gra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20" name="Picture 19" descr="A picture containing shape&#10;&#10;Description automatically generated">
            <a:extLst>
              <a:ext uri="{FF2B5EF4-FFF2-40B4-BE49-F238E27FC236}">
                <a16:creationId xmlns:a16="http://schemas.microsoft.com/office/drawing/2014/main" id="{5992D13F-E2F0-4D40-9000-901B94C5AB7E}"/>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21" name="Freeform: Shape 20">
            <a:extLst>
              <a:ext uri="{FF2B5EF4-FFF2-40B4-BE49-F238E27FC236}">
                <a16:creationId xmlns:a16="http://schemas.microsoft.com/office/drawing/2014/main" id="{E55DE16F-684D-4FF0-B2FF-98A1C3BE3DD0}"/>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2" name="Picture 1" descr="A picture containing text&#10;&#10;Description automatically generated">
            <a:extLst>
              <a:ext uri="{FF2B5EF4-FFF2-40B4-BE49-F238E27FC236}">
                <a16:creationId xmlns:a16="http://schemas.microsoft.com/office/drawing/2014/main" id="{6652A4D6-26ED-1ABD-1D94-48F1D7F7912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74583" y="6626820"/>
            <a:ext cx="1554480" cy="198992"/>
          </a:xfrm>
          <a:prstGeom prst="rect">
            <a:avLst/>
          </a:prstGeom>
        </p:spPr>
      </p:pic>
      <p:pic>
        <p:nvPicPr>
          <p:cNvPr id="3" name="Picture 2">
            <a:extLst>
              <a:ext uri="{FF2B5EF4-FFF2-40B4-BE49-F238E27FC236}">
                <a16:creationId xmlns:a16="http://schemas.microsoft.com/office/drawing/2014/main" id="{CD789C85-BF5E-4C00-1F10-94197A1BA975}"/>
              </a:ext>
            </a:extLst>
          </p:cNvPr>
          <p:cNvPicPr>
            <a:picLocks noChangeAspect="1"/>
          </p:cNvPicPr>
          <p:nvPr userDrawn="1"/>
        </p:nvPicPr>
        <p:blipFill>
          <a:blip r:embed="rId4"/>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42837225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bg>
      <p:bgRef idx="1001">
        <a:schemeClr val="bg1"/>
      </p:bgRef>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a:xfrm>
            <a:off x="588263" y="457200"/>
            <a:ext cx="11018520" cy="492443"/>
          </a:xfrm>
        </p:spPr>
        <p:txBody>
          <a:bodyPr/>
          <a:lstStyle>
            <a:lvl1pPr>
              <a:defRPr sz="3200">
                <a:solidFill>
                  <a:schemeClr val="accent1"/>
                </a:solidFill>
              </a:defRPr>
            </a:lvl1pPr>
          </a:lstStyle>
          <a:p>
            <a:r>
              <a:rPr lang="en-US"/>
              <a:t>Click to edit Master title style</a:t>
            </a:r>
          </a:p>
        </p:txBody>
      </p:sp>
      <p:pic>
        <p:nvPicPr>
          <p:cNvPr id="5" name="Picture 4" descr="A picture containing shape&#10;&#10;Description automatically generated">
            <a:extLst>
              <a:ext uri="{FF2B5EF4-FFF2-40B4-BE49-F238E27FC236}">
                <a16:creationId xmlns:a16="http://schemas.microsoft.com/office/drawing/2014/main" id="{15761007-C6BC-48E3-9DC9-74819182CD81}"/>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6" name="Freeform: Shape 5">
            <a:extLst>
              <a:ext uri="{FF2B5EF4-FFF2-40B4-BE49-F238E27FC236}">
                <a16:creationId xmlns:a16="http://schemas.microsoft.com/office/drawing/2014/main" id="{8FAC7C15-06C5-4660-8396-8427A4CF3026}"/>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TextBox 8">
            <a:extLst>
              <a:ext uri="{FF2B5EF4-FFF2-40B4-BE49-F238E27FC236}">
                <a16:creationId xmlns:a16="http://schemas.microsoft.com/office/drawing/2014/main" id="{3CD0AB7D-53A4-4C15-BFBD-A32F5CC2AB1C}"/>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4" name="Picture 3">
            <a:extLst>
              <a:ext uri="{FF2B5EF4-FFF2-40B4-BE49-F238E27FC236}">
                <a16:creationId xmlns:a16="http://schemas.microsoft.com/office/drawing/2014/main" id="{BCFF6AB5-71AB-E61D-D3C2-B4F1E9C52BFE}"/>
              </a:ext>
            </a:extLst>
          </p:cNvPr>
          <p:cNvPicPr>
            <a:picLocks noChangeAspect="1"/>
          </p:cNvPicPr>
          <p:nvPr userDrawn="1"/>
        </p:nvPicPr>
        <p:blipFill>
          <a:blip r:embed="rId3"/>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8320189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Ref idx="1001">
        <a:schemeClr val="bg1"/>
      </p:bgRef>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a:xfrm>
            <a:off x="588263" y="457200"/>
            <a:ext cx="11018520" cy="553998"/>
          </a:xfrm>
        </p:spPr>
        <p:txBody>
          <a:bodyPr/>
          <a:lstStyle>
            <a:lvl1pPr>
              <a:defRPr>
                <a:solidFill>
                  <a:schemeClr val="accent1"/>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DA3C61CA-D13B-4ECB-B1FB-04AF0BCFF94D}"/>
              </a:ext>
            </a:extLst>
          </p:cNvPr>
          <p:cNvSpPr>
            <a:spLocks noGrp="1"/>
          </p:cNvSpPr>
          <p:nvPr>
            <p:ph sz="quarter" idx="10"/>
          </p:nvPr>
        </p:nvSpPr>
        <p:spPr>
          <a:xfrm>
            <a:off x="588263" y="1756229"/>
            <a:ext cx="11018520" cy="45128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A picture containing shape&#10;&#10;Description automatically generated">
            <a:extLst>
              <a:ext uri="{FF2B5EF4-FFF2-40B4-BE49-F238E27FC236}">
                <a16:creationId xmlns:a16="http://schemas.microsoft.com/office/drawing/2014/main" id="{60CF04FC-2E24-4DAF-A621-988449F4EC60}"/>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2" name="TextBox 1">
            <a:extLst>
              <a:ext uri="{FF2B5EF4-FFF2-40B4-BE49-F238E27FC236}">
                <a16:creationId xmlns:a16="http://schemas.microsoft.com/office/drawing/2014/main" id="{203A62DC-5F75-21A8-1B47-FA87E0C5EB46}"/>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4" name="Picture 3">
            <a:extLst>
              <a:ext uri="{FF2B5EF4-FFF2-40B4-BE49-F238E27FC236}">
                <a16:creationId xmlns:a16="http://schemas.microsoft.com/office/drawing/2014/main" id="{170B2D09-B08C-8B8F-1ADC-458DF8A76222}"/>
              </a:ext>
            </a:extLst>
          </p:cNvPr>
          <p:cNvPicPr>
            <a:picLocks noChangeAspect="1"/>
          </p:cNvPicPr>
          <p:nvPr userDrawn="1"/>
        </p:nvPicPr>
        <p:blipFill>
          <a:blip r:embed="rId3"/>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3109750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Sub">
    <p:bg>
      <p:bgRef idx="1001">
        <a:schemeClr val="bg1"/>
      </p:bgRef>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a:xfrm>
            <a:off x="588263" y="457200"/>
            <a:ext cx="11018520" cy="492443"/>
          </a:xfrm>
        </p:spPr>
        <p:txBody>
          <a:bodyPr/>
          <a:lstStyle>
            <a:lvl1pPr>
              <a:defRPr sz="3200">
                <a:solidFill>
                  <a:schemeClr val="accent1"/>
                </a:solidFill>
              </a:defRPr>
            </a:lvl1pPr>
          </a:lstStyle>
          <a:p>
            <a:r>
              <a:rPr lang="en-US"/>
              <a:t>Click to edit Master title style</a:t>
            </a:r>
          </a:p>
        </p:txBody>
      </p:sp>
      <p:sp>
        <p:nvSpPr>
          <p:cNvPr id="13" name="Text Placeholder 12">
            <a:extLst>
              <a:ext uri="{FF2B5EF4-FFF2-40B4-BE49-F238E27FC236}">
                <a16:creationId xmlns:a16="http://schemas.microsoft.com/office/drawing/2014/main" id="{B4691FE3-136F-4936-BE45-74428071CAC1}"/>
              </a:ext>
            </a:extLst>
          </p:cNvPr>
          <p:cNvSpPr>
            <a:spLocks noGrp="1"/>
          </p:cNvSpPr>
          <p:nvPr>
            <p:ph type="body" sz="quarter" idx="11"/>
          </p:nvPr>
        </p:nvSpPr>
        <p:spPr>
          <a:xfrm>
            <a:off x="588263" y="1026725"/>
            <a:ext cx="11018520" cy="276999"/>
          </a:xfrm>
        </p:spPr>
        <p:txBody>
          <a:bodyPr/>
          <a:lstStyle>
            <a:lvl1pPr marL="0" indent="0" algn="l" defTabSz="932742" rtl="0" eaLnBrk="1" latinLnBrk="0" hangingPunct="1">
              <a:lnSpc>
                <a:spcPct val="100000"/>
              </a:lnSpc>
              <a:spcBef>
                <a:spcPct val="0"/>
              </a:spcBef>
              <a:buNone/>
              <a:defRPr lang="en-US" sz="1800" b="0" kern="1200" cap="none" spc="0" baseline="0" dirty="0">
                <a:ln w="3175">
                  <a:noFill/>
                </a:ln>
                <a:solidFill>
                  <a:schemeClr val="tx1"/>
                </a:solidFill>
                <a:effectLst/>
                <a:latin typeface="+mn-lt"/>
                <a:ea typeface="+mn-ea"/>
                <a:cs typeface="Segoe UI" pitchFamily="34" charset="0"/>
              </a:defRPr>
            </a:lvl1pPr>
          </a:lstStyle>
          <a:p>
            <a:pPr lvl="0"/>
            <a:endParaRPr lang="en-US"/>
          </a:p>
        </p:txBody>
      </p:sp>
      <p:pic>
        <p:nvPicPr>
          <p:cNvPr id="5" name="Picture 4" descr="A picture containing shape&#10;&#10;Description automatically generated">
            <a:extLst>
              <a:ext uri="{FF2B5EF4-FFF2-40B4-BE49-F238E27FC236}">
                <a16:creationId xmlns:a16="http://schemas.microsoft.com/office/drawing/2014/main" id="{B3DD69B6-8C24-4FF4-8A72-78F0D5F3958E}"/>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6" name="Freeform: Shape 5">
            <a:extLst>
              <a:ext uri="{FF2B5EF4-FFF2-40B4-BE49-F238E27FC236}">
                <a16:creationId xmlns:a16="http://schemas.microsoft.com/office/drawing/2014/main" id="{D8BDF698-75A5-4002-83ED-319EB437B9BF}"/>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extBox 1">
            <a:extLst>
              <a:ext uri="{FF2B5EF4-FFF2-40B4-BE49-F238E27FC236}">
                <a16:creationId xmlns:a16="http://schemas.microsoft.com/office/drawing/2014/main" id="{4EDBDE4C-0E61-7932-800E-4EE523EDCE49}"/>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9" name="Picture 8" descr="A picture containing text&#10;&#10;Description automatically generated">
            <a:extLst>
              <a:ext uri="{FF2B5EF4-FFF2-40B4-BE49-F238E27FC236}">
                <a16:creationId xmlns:a16="http://schemas.microsoft.com/office/drawing/2014/main" id="{0C82F10C-1B4A-0C4F-27F8-05976B44BB4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74583" y="6626820"/>
            <a:ext cx="1554480" cy="198992"/>
          </a:xfrm>
          <a:prstGeom prst="rect">
            <a:avLst/>
          </a:prstGeom>
        </p:spPr>
      </p:pic>
      <p:pic>
        <p:nvPicPr>
          <p:cNvPr id="10" name="Picture 9">
            <a:extLst>
              <a:ext uri="{FF2B5EF4-FFF2-40B4-BE49-F238E27FC236}">
                <a16:creationId xmlns:a16="http://schemas.microsoft.com/office/drawing/2014/main" id="{B861A381-D49E-39DA-92CD-30BABD7361D0}"/>
              </a:ext>
            </a:extLst>
          </p:cNvPr>
          <p:cNvPicPr>
            <a:picLocks noChangeAspect="1"/>
          </p:cNvPicPr>
          <p:nvPr userDrawn="1"/>
        </p:nvPicPr>
        <p:blipFill>
          <a:blip r:embed="rId4"/>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6830490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Sub with Blue Bar">
    <p:bg>
      <p:bgRef idx="1001">
        <a:schemeClr val="bg1"/>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F98BEC2-828D-4136-B933-F6F4896B7971}"/>
              </a:ext>
            </a:extLst>
          </p:cNvPr>
          <p:cNvSpPr/>
          <p:nvPr userDrawn="1"/>
        </p:nvSpPr>
        <p:spPr bwMode="auto">
          <a:xfrm>
            <a:off x="0" y="0"/>
            <a:ext cx="12192000" cy="1981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a:xfrm>
            <a:off x="588263" y="457200"/>
            <a:ext cx="11018520" cy="553998"/>
          </a:xfrm>
        </p:spPr>
        <p:txBody>
          <a:bodyPr/>
          <a:lstStyle>
            <a:lvl1pPr>
              <a:defRPr>
                <a:solidFill>
                  <a:schemeClr val="bg1"/>
                </a:solidFill>
              </a:defRPr>
            </a:lvl1pPr>
          </a:lstStyle>
          <a:p>
            <a:r>
              <a:rPr lang="en-US"/>
              <a:t>Click to edit Master title style</a:t>
            </a:r>
          </a:p>
        </p:txBody>
      </p:sp>
      <p:sp>
        <p:nvSpPr>
          <p:cNvPr id="13" name="Text Placeholder 12">
            <a:extLst>
              <a:ext uri="{FF2B5EF4-FFF2-40B4-BE49-F238E27FC236}">
                <a16:creationId xmlns:a16="http://schemas.microsoft.com/office/drawing/2014/main" id="{B4691FE3-136F-4936-BE45-74428071CAC1}"/>
              </a:ext>
            </a:extLst>
          </p:cNvPr>
          <p:cNvSpPr>
            <a:spLocks noGrp="1"/>
          </p:cNvSpPr>
          <p:nvPr>
            <p:ph type="body" sz="quarter" idx="11"/>
          </p:nvPr>
        </p:nvSpPr>
        <p:spPr>
          <a:xfrm>
            <a:off x="588263" y="1100613"/>
            <a:ext cx="11018520" cy="338554"/>
          </a:xfrm>
        </p:spPr>
        <p:txBody>
          <a:bodyPr/>
          <a:lstStyle>
            <a:lvl1pPr marL="0" indent="0" algn="l" defTabSz="932742" rtl="0" eaLnBrk="1" latinLnBrk="0" hangingPunct="1">
              <a:lnSpc>
                <a:spcPct val="100000"/>
              </a:lnSpc>
              <a:spcBef>
                <a:spcPct val="0"/>
              </a:spcBef>
              <a:buNone/>
              <a:defRPr lang="en-US" sz="2200" b="0" kern="1200" cap="none" spc="0" baseline="0" dirty="0">
                <a:ln w="3175">
                  <a:noFill/>
                </a:ln>
                <a:solidFill>
                  <a:schemeClr val="bg1"/>
                </a:solidFill>
                <a:effectLst/>
                <a:latin typeface="+mn-lt"/>
                <a:ea typeface="+mn-ea"/>
                <a:cs typeface="Segoe UI" pitchFamily="34" charset="0"/>
              </a:defRPr>
            </a:lvl1pPr>
          </a:lstStyle>
          <a:p>
            <a:pPr lvl="0"/>
            <a:endParaRPr lang="en-US"/>
          </a:p>
        </p:txBody>
      </p:sp>
      <p:pic>
        <p:nvPicPr>
          <p:cNvPr id="7" name="Picture 6" descr="A picture containing shape&#10;&#10;Description automatically generated">
            <a:extLst>
              <a:ext uri="{FF2B5EF4-FFF2-40B4-BE49-F238E27FC236}">
                <a16:creationId xmlns:a16="http://schemas.microsoft.com/office/drawing/2014/main" id="{8375BB5A-A460-462D-9B83-EC5D3F2BD096}"/>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8" name="Freeform: Shape 7">
            <a:extLst>
              <a:ext uri="{FF2B5EF4-FFF2-40B4-BE49-F238E27FC236}">
                <a16:creationId xmlns:a16="http://schemas.microsoft.com/office/drawing/2014/main" id="{967F30EC-60C6-4F5D-BE2C-C96287F13F30}"/>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extBox 1">
            <a:extLst>
              <a:ext uri="{FF2B5EF4-FFF2-40B4-BE49-F238E27FC236}">
                <a16:creationId xmlns:a16="http://schemas.microsoft.com/office/drawing/2014/main" id="{3A465B31-46B4-93F4-DF5D-C5A159B78865}"/>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10" name="Picture 9" descr="A picture containing text&#10;&#10;Description automatically generated">
            <a:extLst>
              <a:ext uri="{FF2B5EF4-FFF2-40B4-BE49-F238E27FC236}">
                <a16:creationId xmlns:a16="http://schemas.microsoft.com/office/drawing/2014/main" id="{5688BDF1-23DA-28A0-0524-D4E007639E3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74583" y="6626820"/>
            <a:ext cx="1554480" cy="198992"/>
          </a:xfrm>
          <a:prstGeom prst="rect">
            <a:avLst/>
          </a:prstGeom>
        </p:spPr>
      </p:pic>
      <p:pic>
        <p:nvPicPr>
          <p:cNvPr id="11" name="Picture 10">
            <a:extLst>
              <a:ext uri="{FF2B5EF4-FFF2-40B4-BE49-F238E27FC236}">
                <a16:creationId xmlns:a16="http://schemas.microsoft.com/office/drawing/2014/main" id="{B8AE835E-E1CE-E921-B6A4-B50C98811C36}"/>
              </a:ext>
            </a:extLst>
          </p:cNvPr>
          <p:cNvPicPr>
            <a:picLocks noChangeAspect="1"/>
          </p:cNvPicPr>
          <p:nvPr userDrawn="1"/>
        </p:nvPicPr>
        <p:blipFill>
          <a:blip r:embed="rId4"/>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24203021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 with Image Overlay">
    <p:bg>
      <p:bgRef idx="1001">
        <a:schemeClr val="bg1"/>
      </p:bgRef>
    </p:bg>
    <p:spTree>
      <p:nvGrpSpPr>
        <p:cNvPr id="1" name=""/>
        <p:cNvGrpSpPr/>
        <p:nvPr/>
      </p:nvGrpSpPr>
      <p:grpSpPr>
        <a:xfrm>
          <a:off x="0" y="0"/>
          <a:ext cx="0" cy="0"/>
          <a:chOff x="0" y="0"/>
          <a:chExt cx="0" cy="0"/>
        </a:xfrm>
      </p:grpSpPr>
      <p:pic>
        <p:nvPicPr>
          <p:cNvPr id="9" name="Picture 8" descr="A group of people sitting at a desk with computers&#10;&#10;Description automatically generated with low confidence">
            <a:extLst>
              <a:ext uri="{FF2B5EF4-FFF2-40B4-BE49-F238E27FC236}">
                <a16:creationId xmlns:a16="http://schemas.microsoft.com/office/drawing/2014/main" id="{83E06CA4-274D-4C4B-BC9A-A8768E3E112F}"/>
              </a:ext>
            </a:extLst>
          </p:cNvPr>
          <p:cNvPicPr>
            <a:picLocks/>
          </p:cNvPicPr>
          <p:nvPr/>
        </p:nvPicPr>
        <p:blipFill rotWithShape="1">
          <a:blip r:embed="rId2"/>
          <a:srcRect t="18525" b="33533"/>
          <a:stretch/>
        </p:blipFill>
        <p:spPr>
          <a:xfrm>
            <a:off x="0" y="1"/>
            <a:ext cx="12192000" cy="3042731"/>
          </a:xfrm>
          <a:prstGeom prst="rect">
            <a:avLst/>
          </a:prstGeom>
        </p:spPr>
      </p:pic>
      <p:sp>
        <p:nvSpPr>
          <p:cNvPr id="10" name="Rectangle 9">
            <a:extLst>
              <a:ext uri="{FF2B5EF4-FFF2-40B4-BE49-F238E27FC236}">
                <a16:creationId xmlns:a16="http://schemas.microsoft.com/office/drawing/2014/main" id="{D2D8E0FA-7677-4D77-BE3C-2AEC12DACAE6}"/>
              </a:ext>
            </a:extLst>
          </p:cNvPr>
          <p:cNvSpPr/>
          <p:nvPr/>
        </p:nvSpPr>
        <p:spPr bwMode="auto">
          <a:xfrm>
            <a:off x="0" y="1"/>
            <a:ext cx="12192000" cy="3048017"/>
          </a:xfrm>
          <a:prstGeom prst="rect">
            <a:avLst/>
          </a:prstGeom>
          <a:solidFill>
            <a:schemeClr val="tx1">
              <a:alpha val="7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8" name="Title 17">
            <a:extLst>
              <a:ext uri="{FF2B5EF4-FFF2-40B4-BE49-F238E27FC236}">
                <a16:creationId xmlns:a16="http://schemas.microsoft.com/office/drawing/2014/main" id="{EE1EAD27-E2C1-45AA-9F72-6EA7464EBD2B}"/>
              </a:ext>
            </a:extLst>
          </p:cNvPr>
          <p:cNvSpPr>
            <a:spLocks noGrp="1"/>
          </p:cNvSpPr>
          <p:nvPr userDrawn="1">
            <p:ph type="title"/>
          </p:nvPr>
        </p:nvSpPr>
        <p:spPr>
          <a:xfrm>
            <a:off x="588263" y="457200"/>
            <a:ext cx="11018520" cy="553998"/>
          </a:xfrm>
        </p:spPr>
        <p:txBody>
          <a:bodyPr/>
          <a:lstStyle>
            <a:lvl1pPr>
              <a:defRPr>
                <a:solidFill>
                  <a:schemeClr val="bg1"/>
                </a:solidFill>
              </a:defRPr>
            </a:lvl1pPr>
          </a:lstStyle>
          <a:p>
            <a:r>
              <a:rPr lang="en-US"/>
              <a:t>Click to edit Master title style</a:t>
            </a:r>
          </a:p>
        </p:txBody>
      </p:sp>
      <p:sp>
        <p:nvSpPr>
          <p:cNvPr id="13" name="Text Placeholder 12">
            <a:extLst>
              <a:ext uri="{FF2B5EF4-FFF2-40B4-BE49-F238E27FC236}">
                <a16:creationId xmlns:a16="http://schemas.microsoft.com/office/drawing/2014/main" id="{B4691FE3-136F-4936-BE45-74428071CAC1}"/>
              </a:ext>
            </a:extLst>
          </p:cNvPr>
          <p:cNvSpPr>
            <a:spLocks noGrp="1"/>
          </p:cNvSpPr>
          <p:nvPr userDrawn="1">
            <p:ph type="body" sz="quarter" idx="11"/>
          </p:nvPr>
        </p:nvSpPr>
        <p:spPr>
          <a:xfrm>
            <a:off x="588263" y="1100613"/>
            <a:ext cx="11018520" cy="338554"/>
          </a:xfrm>
        </p:spPr>
        <p:txBody>
          <a:bodyPr/>
          <a:lstStyle>
            <a:lvl1pPr marL="0" indent="0" algn="l" defTabSz="932742" rtl="0" eaLnBrk="1" latinLnBrk="0" hangingPunct="1">
              <a:lnSpc>
                <a:spcPct val="100000"/>
              </a:lnSpc>
              <a:spcBef>
                <a:spcPct val="0"/>
              </a:spcBef>
              <a:buNone/>
              <a:defRPr lang="en-US" sz="2200" b="0" kern="1200" cap="none" spc="0" baseline="0" dirty="0">
                <a:ln w="3175">
                  <a:noFill/>
                </a:ln>
                <a:solidFill>
                  <a:schemeClr val="bg1"/>
                </a:solidFill>
                <a:effectLst/>
                <a:latin typeface="+mn-lt"/>
                <a:ea typeface="+mn-ea"/>
                <a:cs typeface="Segoe UI" pitchFamily="34" charset="0"/>
              </a:defRPr>
            </a:lvl1pPr>
          </a:lstStyle>
          <a:p>
            <a:pPr lvl="0"/>
            <a:endParaRPr lang="en-US"/>
          </a:p>
        </p:txBody>
      </p:sp>
      <p:pic>
        <p:nvPicPr>
          <p:cNvPr id="7" name="Picture 6" descr="A picture containing shape&#10;&#10;Description automatically generated">
            <a:extLst>
              <a:ext uri="{FF2B5EF4-FFF2-40B4-BE49-F238E27FC236}">
                <a16:creationId xmlns:a16="http://schemas.microsoft.com/office/drawing/2014/main" id="{AD7F6615-AD50-4929-8C29-AC0CD149D531}"/>
              </a:ext>
            </a:extLst>
          </p:cNvPr>
          <p:cNvPicPr>
            <a:picLocks noChangeAspect="1"/>
          </p:cNvPicPr>
          <p:nvPr userDrawn="1"/>
        </p:nvPicPr>
        <p:blipFill rotWithShape="1">
          <a:blip r:embed="rId3"/>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8" name="Freeform: Shape 7">
            <a:extLst>
              <a:ext uri="{FF2B5EF4-FFF2-40B4-BE49-F238E27FC236}">
                <a16:creationId xmlns:a16="http://schemas.microsoft.com/office/drawing/2014/main" id="{D5B6CD6F-FF22-450E-9D7B-C98BCCCDBF48}"/>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extBox 1">
            <a:extLst>
              <a:ext uri="{FF2B5EF4-FFF2-40B4-BE49-F238E27FC236}">
                <a16:creationId xmlns:a16="http://schemas.microsoft.com/office/drawing/2014/main" id="{4B077ECA-492B-C080-4FA3-B9D24288C6C3}"/>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3" name="Picture 2" descr="A picture containing text&#10;&#10;Description automatically generated">
            <a:extLst>
              <a:ext uri="{FF2B5EF4-FFF2-40B4-BE49-F238E27FC236}">
                <a16:creationId xmlns:a16="http://schemas.microsoft.com/office/drawing/2014/main" id="{A7B9249E-A57E-5BC8-E46D-5D55E412909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74583" y="6626820"/>
            <a:ext cx="1554480" cy="198992"/>
          </a:xfrm>
          <a:prstGeom prst="rect">
            <a:avLst/>
          </a:prstGeom>
        </p:spPr>
      </p:pic>
      <p:pic>
        <p:nvPicPr>
          <p:cNvPr id="4" name="Picture 3">
            <a:extLst>
              <a:ext uri="{FF2B5EF4-FFF2-40B4-BE49-F238E27FC236}">
                <a16:creationId xmlns:a16="http://schemas.microsoft.com/office/drawing/2014/main" id="{C6C933EE-EAD1-7F0A-9111-5346B6C919CD}"/>
              </a:ext>
            </a:extLst>
          </p:cNvPr>
          <p:cNvPicPr>
            <a:picLocks noChangeAspect="1"/>
          </p:cNvPicPr>
          <p:nvPr userDrawn="1"/>
        </p:nvPicPr>
        <p:blipFill>
          <a:blip r:embed="rId5"/>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11100477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 with 3-columns">
    <p:bg>
      <p:bgRef idx="1001">
        <a:schemeClr val="bg1"/>
      </p:bgRef>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EE1EAD27-E2C1-45AA-9F72-6EA7464EBD2B}"/>
              </a:ext>
            </a:extLst>
          </p:cNvPr>
          <p:cNvSpPr>
            <a:spLocks noGrp="1"/>
          </p:cNvSpPr>
          <p:nvPr>
            <p:ph type="title"/>
          </p:nvPr>
        </p:nvSpPr>
        <p:spPr>
          <a:xfrm>
            <a:off x="588263" y="457200"/>
            <a:ext cx="11018520" cy="553998"/>
          </a:xfrm>
        </p:spPr>
        <p:txBody>
          <a:bodyPr/>
          <a:lstStyle>
            <a:lvl1pPr>
              <a:defRPr>
                <a:solidFill>
                  <a:schemeClr val="accent1"/>
                </a:solidFill>
              </a:defRPr>
            </a:lvl1pPr>
          </a:lstStyle>
          <a:p>
            <a:r>
              <a:rPr lang="en-US"/>
              <a:t>Click to edit Master title style</a:t>
            </a:r>
          </a:p>
        </p:txBody>
      </p:sp>
      <p:sp>
        <p:nvSpPr>
          <p:cNvPr id="13" name="Text Placeholder 12">
            <a:extLst>
              <a:ext uri="{FF2B5EF4-FFF2-40B4-BE49-F238E27FC236}">
                <a16:creationId xmlns:a16="http://schemas.microsoft.com/office/drawing/2014/main" id="{B4691FE3-136F-4936-BE45-74428071CAC1}"/>
              </a:ext>
            </a:extLst>
          </p:cNvPr>
          <p:cNvSpPr>
            <a:spLocks noGrp="1"/>
          </p:cNvSpPr>
          <p:nvPr>
            <p:ph type="body" sz="quarter" idx="11"/>
          </p:nvPr>
        </p:nvSpPr>
        <p:spPr>
          <a:xfrm>
            <a:off x="588263" y="1100613"/>
            <a:ext cx="11018520" cy="338554"/>
          </a:xfrm>
        </p:spPr>
        <p:txBody>
          <a:bodyPr/>
          <a:lstStyle>
            <a:lvl1pPr marL="0" indent="0" algn="l" defTabSz="932742" rtl="0" eaLnBrk="1" latinLnBrk="0" hangingPunct="1">
              <a:lnSpc>
                <a:spcPct val="100000"/>
              </a:lnSpc>
              <a:spcBef>
                <a:spcPct val="0"/>
              </a:spcBef>
              <a:buNone/>
              <a:defRPr lang="en-US" sz="2200" b="0" kern="1200" cap="none" spc="0" baseline="0" dirty="0">
                <a:ln w="3175">
                  <a:noFill/>
                </a:ln>
                <a:solidFill>
                  <a:schemeClr val="tx1"/>
                </a:solidFill>
                <a:effectLst/>
                <a:latin typeface="+mn-lt"/>
                <a:ea typeface="+mn-ea"/>
                <a:cs typeface="Segoe UI" pitchFamily="34" charset="0"/>
              </a:defRPr>
            </a:lvl1pPr>
          </a:lstStyle>
          <a:p>
            <a:pPr lvl="0"/>
            <a:endParaRPr lang="en-US"/>
          </a:p>
        </p:txBody>
      </p:sp>
      <p:sp>
        <p:nvSpPr>
          <p:cNvPr id="7" name="Hexagon 6">
            <a:extLst>
              <a:ext uri="{FF2B5EF4-FFF2-40B4-BE49-F238E27FC236}">
                <a16:creationId xmlns:a16="http://schemas.microsoft.com/office/drawing/2014/main" id="{130A13A5-ECE2-4CFF-8B3B-1CACA82A2645}"/>
              </a:ext>
            </a:extLst>
          </p:cNvPr>
          <p:cNvSpPr/>
          <p:nvPr userDrawn="1"/>
        </p:nvSpPr>
        <p:spPr bwMode="auto">
          <a:xfrm>
            <a:off x="588263" y="1743821"/>
            <a:ext cx="1002416" cy="832847"/>
          </a:xfrm>
          <a:prstGeom prst="hexagon">
            <a:avLst>
              <a:gd name="adj" fmla="val 26587"/>
              <a:gd name="vf" fmla="val 115470"/>
            </a:avLst>
          </a:prstGeom>
          <a:solidFill>
            <a:schemeClr val="bg1"/>
          </a:solidFill>
          <a:ln>
            <a:noFill/>
            <a:headEnd type="none" w="med" len="med"/>
            <a:tailEnd type="none" w="med" len="med"/>
          </a:ln>
          <a:effectLst>
            <a:outerShdw blurRad="63500" sx="120000" sy="120000" algn="ctr"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 name="Hexagon 7">
            <a:extLst>
              <a:ext uri="{FF2B5EF4-FFF2-40B4-BE49-F238E27FC236}">
                <a16:creationId xmlns:a16="http://schemas.microsoft.com/office/drawing/2014/main" id="{7DE9BC71-4459-4F83-B6B3-DF46D2B192DA}"/>
              </a:ext>
            </a:extLst>
          </p:cNvPr>
          <p:cNvSpPr/>
          <p:nvPr userDrawn="1"/>
        </p:nvSpPr>
        <p:spPr bwMode="auto">
          <a:xfrm>
            <a:off x="4346996" y="1743821"/>
            <a:ext cx="1002416" cy="832847"/>
          </a:xfrm>
          <a:prstGeom prst="hexagon">
            <a:avLst>
              <a:gd name="adj" fmla="val 26587"/>
              <a:gd name="vf" fmla="val 115470"/>
            </a:avLst>
          </a:prstGeom>
          <a:solidFill>
            <a:schemeClr val="bg1"/>
          </a:solidFill>
          <a:ln>
            <a:noFill/>
            <a:headEnd type="none" w="med" len="med"/>
            <a:tailEnd type="none" w="med" len="med"/>
          </a:ln>
          <a:effectLst>
            <a:outerShdw blurRad="63500" sx="120000" sy="120000" algn="ctr"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Hexagon 8">
            <a:extLst>
              <a:ext uri="{FF2B5EF4-FFF2-40B4-BE49-F238E27FC236}">
                <a16:creationId xmlns:a16="http://schemas.microsoft.com/office/drawing/2014/main" id="{EC355D75-D4C8-4C52-B5C1-F3A3AFEF4646}"/>
              </a:ext>
            </a:extLst>
          </p:cNvPr>
          <p:cNvSpPr/>
          <p:nvPr userDrawn="1"/>
        </p:nvSpPr>
        <p:spPr bwMode="auto">
          <a:xfrm>
            <a:off x="8105728" y="1743821"/>
            <a:ext cx="1002416" cy="832847"/>
          </a:xfrm>
          <a:prstGeom prst="hexagon">
            <a:avLst>
              <a:gd name="adj" fmla="val 26587"/>
              <a:gd name="vf" fmla="val 115470"/>
            </a:avLst>
          </a:prstGeom>
          <a:solidFill>
            <a:schemeClr val="bg1"/>
          </a:solidFill>
          <a:ln>
            <a:noFill/>
            <a:headEnd type="none" w="med" len="med"/>
            <a:tailEnd type="none" w="med" len="med"/>
          </a:ln>
          <a:effectLst>
            <a:outerShdw blurRad="63500" sx="120000" sy="120000" algn="ctr" rotWithShape="0">
              <a:prstClr val="black">
                <a:alpha val="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 name="Text Placeholder 2">
            <a:extLst>
              <a:ext uri="{FF2B5EF4-FFF2-40B4-BE49-F238E27FC236}">
                <a16:creationId xmlns:a16="http://schemas.microsoft.com/office/drawing/2014/main" id="{375EAEAF-58A3-480F-9A1F-392986AB3A7E}"/>
              </a:ext>
            </a:extLst>
          </p:cNvPr>
          <p:cNvSpPr>
            <a:spLocks noGrp="1"/>
          </p:cNvSpPr>
          <p:nvPr>
            <p:ph type="body" sz="quarter" idx="13"/>
          </p:nvPr>
        </p:nvSpPr>
        <p:spPr>
          <a:xfrm>
            <a:off x="588263" y="3426106"/>
            <a:ext cx="3499013" cy="2849580"/>
          </a:xfrm>
        </p:spPr>
        <p:txBody>
          <a:bodyPr>
            <a:noAutofit/>
          </a:bodyPr>
          <a:lstStyle>
            <a:lvl1pPr marL="228600" indent="-228600">
              <a:spcBef>
                <a:spcPts val="600"/>
              </a:spcBef>
              <a:buFont typeface="Arial" panose="020B0604020202020204" pitchFamily="34" charset="0"/>
              <a:buChar char="•"/>
              <a:defRPr sz="1800"/>
            </a:lvl1pPr>
            <a:lvl2pPr>
              <a:spcBef>
                <a:spcPts val="600"/>
              </a:spcBef>
              <a:defRPr sz="1800"/>
            </a:lvl2pPr>
            <a:lvl3pPr>
              <a:spcBef>
                <a:spcPts val="600"/>
              </a:spcBef>
              <a:defRPr sz="1800"/>
            </a:lvl3pPr>
            <a:lvl4pPr>
              <a:spcBef>
                <a:spcPts val="600"/>
              </a:spcBef>
              <a:defRPr sz="1800"/>
            </a:lvl4pPr>
            <a:lvl5pPr>
              <a:spcBef>
                <a:spcPts val="6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2">
            <a:extLst>
              <a:ext uri="{FF2B5EF4-FFF2-40B4-BE49-F238E27FC236}">
                <a16:creationId xmlns:a16="http://schemas.microsoft.com/office/drawing/2014/main" id="{FD3B93B2-E986-4264-9106-C5019ECC0DE0}"/>
              </a:ext>
            </a:extLst>
          </p:cNvPr>
          <p:cNvSpPr>
            <a:spLocks noGrp="1"/>
          </p:cNvSpPr>
          <p:nvPr>
            <p:ph type="body" sz="quarter" idx="14"/>
          </p:nvPr>
        </p:nvSpPr>
        <p:spPr>
          <a:xfrm>
            <a:off x="4346996" y="3426106"/>
            <a:ext cx="3499013" cy="2849580"/>
          </a:xfrm>
        </p:spPr>
        <p:txBody>
          <a:bodyPr>
            <a:noAutofit/>
          </a:bodyPr>
          <a:lstStyle>
            <a:lvl1pPr marL="228600" indent="-228600">
              <a:spcBef>
                <a:spcPts val="600"/>
              </a:spcBef>
              <a:buFont typeface="Arial" panose="020B0604020202020204" pitchFamily="34" charset="0"/>
              <a:buChar char="•"/>
              <a:defRPr sz="1800"/>
            </a:lvl1pPr>
            <a:lvl2pPr>
              <a:spcBef>
                <a:spcPts val="600"/>
              </a:spcBef>
              <a:defRPr sz="1800"/>
            </a:lvl2pPr>
            <a:lvl3pPr>
              <a:spcBef>
                <a:spcPts val="600"/>
              </a:spcBef>
              <a:defRPr sz="1800"/>
            </a:lvl3pPr>
            <a:lvl4pPr>
              <a:spcBef>
                <a:spcPts val="600"/>
              </a:spcBef>
              <a:defRPr sz="1800"/>
            </a:lvl4pPr>
            <a:lvl5pPr>
              <a:spcBef>
                <a:spcPts val="6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2">
            <a:extLst>
              <a:ext uri="{FF2B5EF4-FFF2-40B4-BE49-F238E27FC236}">
                <a16:creationId xmlns:a16="http://schemas.microsoft.com/office/drawing/2014/main" id="{B945A621-104B-4D26-8EEB-62C61A3F1ACD}"/>
              </a:ext>
            </a:extLst>
          </p:cNvPr>
          <p:cNvSpPr>
            <a:spLocks noGrp="1"/>
          </p:cNvSpPr>
          <p:nvPr>
            <p:ph type="body" sz="quarter" idx="15"/>
          </p:nvPr>
        </p:nvSpPr>
        <p:spPr>
          <a:xfrm>
            <a:off x="8105728" y="3426106"/>
            <a:ext cx="3499013" cy="2849580"/>
          </a:xfrm>
        </p:spPr>
        <p:txBody>
          <a:bodyPr>
            <a:noAutofit/>
          </a:bodyPr>
          <a:lstStyle>
            <a:lvl1pPr marL="228600" indent="-228600">
              <a:spcBef>
                <a:spcPts val="600"/>
              </a:spcBef>
              <a:buFont typeface="Arial" panose="020B0604020202020204" pitchFamily="34" charset="0"/>
              <a:buChar char="•"/>
              <a:defRPr sz="1800"/>
            </a:lvl1pPr>
            <a:lvl2pPr>
              <a:spcBef>
                <a:spcPts val="600"/>
              </a:spcBef>
              <a:defRPr sz="1800"/>
            </a:lvl2pPr>
            <a:lvl3pPr>
              <a:spcBef>
                <a:spcPts val="600"/>
              </a:spcBef>
              <a:defRPr sz="1800"/>
            </a:lvl3pPr>
            <a:lvl4pPr>
              <a:spcBef>
                <a:spcPts val="600"/>
              </a:spcBef>
              <a:defRPr sz="1800"/>
            </a:lvl4pPr>
            <a:lvl5pPr>
              <a:spcBef>
                <a:spcPts val="6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7" name="Straight Connector 16">
            <a:extLst>
              <a:ext uri="{FF2B5EF4-FFF2-40B4-BE49-F238E27FC236}">
                <a16:creationId xmlns:a16="http://schemas.microsoft.com/office/drawing/2014/main" id="{F8E9FA9E-5B47-49D1-A345-179AFD893438}"/>
              </a:ext>
            </a:extLst>
          </p:cNvPr>
          <p:cNvCxnSpPr>
            <a:cxnSpLocks/>
          </p:cNvCxnSpPr>
          <p:nvPr userDrawn="1"/>
        </p:nvCxnSpPr>
        <p:spPr>
          <a:xfrm>
            <a:off x="4217136" y="3421802"/>
            <a:ext cx="0" cy="2761284"/>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7F4C75B-2AED-4ECC-9654-CBCEA419D87B}"/>
              </a:ext>
            </a:extLst>
          </p:cNvPr>
          <p:cNvCxnSpPr>
            <a:cxnSpLocks/>
          </p:cNvCxnSpPr>
          <p:nvPr userDrawn="1"/>
        </p:nvCxnSpPr>
        <p:spPr>
          <a:xfrm>
            <a:off x="7975869" y="3426106"/>
            <a:ext cx="0" cy="2849580"/>
          </a:xfrm>
          <a:prstGeom prst="line">
            <a:avLst/>
          </a:prstGeom>
          <a:ln w="6350">
            <a:solidFill>
              <a:schemeClr val="bg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8" name="Text Placeholder 27">
            <a:extLst>
              <a:ext uri="{FF2B5EF4-FFF2-40B4-BE49-F238E27FC236}">
                <a16:creationId xmlns:a16="http://schemas.microsoft.com/office/drawing/2014/main" id="{39ED39AA-F171-4895-9D5D-D3B3E61F8AC5}"/>
              </a:ext>
            </a:extLst>
          </p:cNvPr>
          <p:cNvSpPr>
            <a:spLocks noGrp="1"/>
          </p:cNvSpPr>
          <p:nvPr>
            <p:ph type="body" sz="quarter" idx="16" hasCustomPrompt="1"/>
          </p:nvPr>
        </p:nvSpPr>
        <p:spPr>
          <a:xfrm>
            <a:off x="588263" y="3059120"/>
            <a:ext cx="3499013" cy="276999"/>
          </a:xfrm>
        </p:spPr>
        <p:txBody>
          <a:bodyPr anchor="b"/>
          <a:lstStyle>
            <a:lvl1pPr marL="0" indent="0">
              <a:buFont typeface="Arial" panose="020B0604020202020204" pitchFamily="34" charset="0"/>
              <a:buNone/>
              <a:defRPr sz="1800">
                <a:solidFill>
                  <a:schemeClr val="accent1"/>
                </a:solidFill>
                <a:latin typeface="+mj-lt"/>
              </a:defRPr>
            </a:lvl1pPr>
          </a:lstStyle>
          <a:p>
            <a:pPr lvl="0"/>
            <a:r>
              <a:rPr lang="en-US"/>
              <a:t>Title goes here</a:t>
            </a:r>
          </a:p>
        </p:txBody>
      </p:sp>
      <p:sp>
        <p:nvSpPr>
          <p:cNvPr id="29" name="Text Placeholder 27">
            <a:extLst>
              <a:ext uri="{FF2B5EF4-FFF2-40B4-BE49-F238E27FC236}">
                <a16:creationId xmlns:a16="http://schemas.microsoft.com/office/drawing/2014/main" id="{B85D0F05-2A12-4A36-ADD2-848D8DBFE499}"/>
              </a:ext>
            </a:extLst>
          </p:cNvPr>
          <p:cNvSpPr>
            <a:spLocks noGrp="1"/>
          </p:cNvSpPr>
          <p:nvPr>
            <p:ph type="body" sz="quarter" idx="17" hasCustomPrompt="1"/>
          </p:nvPr>
        </p:nvSpPr>
        <p:spPr>
          <a:xfrm>
            <a:off x="4346996" y="3059120"/>
            <a:ext cx="3499013" cy="276999"/>
          </a:xfrm>
        </p:spPr>
        <p:txBody>
          <a:bodyPr anchor="b"/>
          <a:lstStyle>
            <a:lvl1pPr marL="0" indent="0">
              <a:buNone/>
              <a:defRPr lang="en-US" sz="1800" kern="1200" spc="0" baseline="0" dirty="0">
                <a:solidFill>
                  <a:schemeClr val="accent1"/>
                </a:solidFill>
                <a:latin typeface="+mj-lt"/>
                <a:ea typeface="+mn-ea"/>
                <a:cs typeface="Segoe UI" panose="020B0502040204020203" pitchFamily="34" charset="0"/>
              </a:defRPr>
            </a:lvl1pPr>
          </a:lstStyle>
          <a:p>
            <a:pPr marL="228600" marR="0" lvl="0" indent="-228600" algn="l" defTabSz="932742" rtl="0" eaLnBrk="1" fontAlgn="auto" latinLnBrk="0" hangingPunct="1">
              <a:lnSpc>
                <a:spcPct val="100000"/>
              </a:lnSpc>
              <a:spcBef>
                <a:spcPct val="20000"/>
              </a:spcBef>
              <a:spcAft>
                <a:spcPts val="0"/>
              </a:spcAft>
              <a:buClrTx/>
              <a:buSzPct val="90000"/>
              <a:tabLst/>
            </a:pPr>
            <a:r>
              <a:rPr lang="en-US"/>
              <a:t>Title goes here</a:t>
            </a:r>
          </a:p>
        </p:txBody>
      </p:sp>
      <p:sp>
        <p:nvSpPr>
          <p:cNvPr id="30" name="Text Placeholder 27">
            <a:extLst>
              <a:ext uri="{FF2B5EF4-FFF2-40B4-BE49-F238E27FC236}">
                <a16:creationId xmlns:a16="http://schemas.microsoft.com/office/drawing/2014/main" id="{ECFCBFC1-4084-44D6-B183-5BC6A9C74608}"/>
              </a:ext>
            </a:extLst>
          </p:cNvPr>
          <p:cNvSpPr>
            <a:spLocks noGrp="1"/>
          </p:cNvSpPr>
          <p:nvPr>
            <p:ph type="body" sz="quarter" idx="18" hasCustomPrompt="1"/>
          </p:nvPr>
        </p:nvSpPr>
        <p:spPr>
          <a:xfrm>
            <a:off x="8105728" y="3059120"/>
            <a:ext cx="3499013" cy="276999"/>
          </a:xfrm>
        </p:spPr>
        <p:txBody>
          <a:bodyPr anchor="b"/>
          <a:lstStyle>
            <a:lvl1pPr marL="0" indent="0">
              <a:buNone/>
              <a:defRPr lang="en-US" sz="1800" kern="1200" spc="0" baseline="0" dirty="0">
                <a:solidFill>
                  <a:schemeClr val="accent1"/>
                </a:solidFill>
                <a:latin typeface="+mj-lt"/>
                <a:ea typeface="+mn-ea"/>
                <a:cs typeface="Segoe UI" panose="020B0502040204020203" pitchFamily="34" charset="0"/>
              </a:defRPr>
            </a:lvl1pPr>
          </a:lstStyle>
          <a:p>
            <a:pPr marL="228600" marR="0" lvl="0" indent="-228600" algn="l" defTabSz="932742" rtl="0" eaLnBrk="1" fontAlgn="auto" latinLnBrk="0" hangingPunct="1">
              <a:lnSpc>
                <a:spcPct val="100000"/>
              </a:lnSpc>
              <a:spcBef>
                <a:spcPct val="20000"/>
              </a:spcBef>
              <a:spcAft>
                <a:spcPts val="0"/>
              </a:spcAft>
              <a:buClrTx/>
              <a:buSzPct val="90000"/>
              <a:tabLst/>
            </a:pPr>
            <a:r>
              <a:rPr lang="en-US"/>
              <a:t>Title goes here</a:t>
            </a:r>
          </a:p>
        </p:txBody>
      </p:sp>
      <p:pic>
        <p:nvPicPr>
          <p:cNvPr id="21" name="Picture 20" descr="A picture containing shape&#10;&#10;Description automatically generated">
            <a:extLst>
              <a:ext uri="{FF2B5EF4-FFF2-40B4-BE49-F238E27FC236}">
                <a16:creationId xmlns:a16="http://schemas.microsoft.com/office/drawing/2014/main" id="{EAE19109-8860-4F6C-A660-2C94EF10A4C4}"/>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22" name="Freeform: Shape 21">
            <a:extLst>
              <a:ext uri="{FF2B5EF4-FFF2-40B4-BE49-F238E27FC236}">
                <a16:creationId xmlns:a16="http://schemas.microsoft.com/office/drawing/2014/main" id="{58BBDE26-EBE3-4041-9759-70AE9566AA86}"/>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extBox 1">
            <a:extLst>
              <a:ext uri="{FF2B5EF4-FFF2-40B4-BE49-F238E27FC236}">
                <a16:creationId xmlns:a16="http://schemas.microsoft.com/office/drawing/2014/main" id="{5BF00EFF-2902-75F8-6E01-E8246E8DC8F9}"/>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10" name="Picture 9">
            <a:extLst>
              <a:ext uri="{FF2B5EF4-FFF2-40B4-BE49-F238E27FC236}">
                <a16:creationId xmlns:a16="http://schemas.microsoft.com/office/drawing/2014/main" id="{CAB247A8-2AAD-7E54-46E8-FCCBA143AF82}"/>
              </a:ext>
            </a:extLst>
          </p:cNvPr>
          <p:cNvPicPr>
            <a:picLocks noChangeAspect="1"/>
          </p:cNvPicPr>
          <p:nvPr userDrawn="1"/>
        </p:nvPicPr>
        <p:blipFill>
          <a:blip r:embed="rId3"/>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33247885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pic>
        <p:nvPicPr>
          <p:cNvPr id="3" name="Picture 2" descr="A picture containing shape&#10;&#10;Description automatically generated">
            <a:extLst>
              <a:ext uri="{FF2B5EF4-FFF2-40B4-BE49-F238E27FC236}">
                <a16:creationId xmlns:a16="http://schemas.microsoft.com/office/drawing/2014/main" id="{B7C69AA8-B817-4CCD-9711-9112D6D3574E}"/>
              </a:ext>
            </a:extLst>
          </p:cNvPr>
          <p:cNvPicPr>
            <a:picLocks noChangeAspect="1"/>
          </p:cNvPicPr>
          <p:nvPr userDrawn="1"/>
        </p:nvPicPr>
        <p:blipFill rotWithShape="1">
          <a:blip r:embed="rId2"/>
          <a:srcRect r="4826" b="3933"/>
          <a:stretch/>
        </p:blipFill>
        <p:spPr>
          <a:xfrm>
            <a:off x="10489557" y="5351438"/>
            <a:ext cx="1702443" cy="1506562"/>
          </a:xfrm>
          <a:custGeom>
            <a:avLst/>
            <a:gdLst>
              <a:gd name="connsiteX0" fmla="*/ 0 w 1702443"/>
              <a:gd name="connsiteY0" fmla="*/ 0 h 1506562"/>
              <a:gd name="connsiteX1" fmla="*/ 1702443 w 1702443"/>
              <a:gd name="connsiteY1" fmla="*/ 0 h 1506562"/>
              <a:gd name="connsiteX2" fmla="*/ 1702443 w 1702443"/>
              <a:gd name="connsiteY2" fmla="*/ 1506562 h 1506562"/>
              <a:gd name="connsiteX3" fmla="*/ 0 w 1702443"/>
              <a:gd name="connsiteY3" fmla="*/ 1506562 h 1506562"/>
            </a:gdLst>
            <a:ahLst/>
            <a:cxnLst>
              <a:cxn ang="0">
                <a:pos x="connsiteX0" y="connsiteY0"/>
              </a:cxn>
              <a:cxn ang="0">
                <a:pos x="connsiteX1" y="connsiteY1"/>
              </a:cxn>
              <a:cxn ang="0">
                <a:pos x="connsiteX2" y="connsiteY2"/>
              </a:cxn>
              <a:cxn ang="0">
                <a:pos x="connsiteX3" y="connsiteY3"/>
              </a:cxn>
            </a:cxnLst>
            <a:rect l="l" t="t" r="r" b="b"/>
            <a:pathLst>
              <a:path w="1702443" h="1506562">
                <a:moveTo>
                  <a:pt x="0" y="0"/>
                </a:moveTo>
                <a:lnTo>
                  <a:pt x="1702443" y="0"/>
                </a:lnTo>
                <a:lnTo>
                  <a:pt x="1702443" y="1506562"/>
                </a:lnTo>
                <a:lnTo>
                  <a:pt x="0" y="1506562"/>
                </a:lnTo>
                <a:close/>
              </a:path>
            </a:pathLst>
          </a:custGeom>
        </p:spPr>
      </p:pic>
      <p:sp>
        <p:nvSpPr>
          <p:cNvPr id="4" name="Freeform: Shape 3">
            <a:extLst>
              <a:ext uri="{FF2B5EF4-FFF2-40B4-BE49-F238E27FC236}">
                <a16:creationId xmlns:a16="http://schemas.microsoft.com/office/drawing/2014/main" id="{3486760C-0BBF-401B-ACD5-D91C7A51FEFD}"/>
              </a:ext>
            </a:extLst>
          </p:cNvPr>
          <p:cNvSpPr/>
          <p:nvPr userDrawn="1"/>
        </p:nvSpPr>
        <p:spPr bwMode="auto">
          <a:xfrm>
            <a:off x="2" y="6555572"/>
            <a:ext cx="10806241" cy="302429"/>
          </a:xfrm>
          <a:custGeom>
            <a:avLst/>
            <a:gdLst>
              <a:gd name="connsiteX0" fmla="*/ 0 w 10806241"/>
              <a:gd name="connsiteY0" fmla="*/ 0 h 302429"/>
              <a:gd name="connsiteX1" fmla="*/ 10806241 w 10806241"/>
              <a:gd name="connsiteY1" fmla="*/ 0 h 302429"/>
              <a:gd name="connsiteX2" fmla="*/ 10619973 w 10806241"/>
              <a:gd name="connsiteY2" fmla="*/ 302429 h 302429"/>
              <a:gd name="connsiteX3" fmla="*/ 0 w 10806241"/>
              <a:gd name="connsiteY3" fmla="*/ 302429 h 302429"/>
            </a:gdLst>
            <a:ahLst/>
            <a:cxnLst>
              <a:cxn ang="0">
                <a:pos x="connsiteX0" y="connsiteY0"/>
              </a:cxn>
              <a:cxn ang="0">
                <a:pos x="connsiteX1" y="connsiteY1"/>
              </a:cxn>
              <a:cxn ang="0">
                <a:pos x="connsiteX2" y="connsiteY2"/>
              </a:cxn>
              <a:cxn ang="0">
                <a:pos x="connsiteX3" y="connsiteY3"/>
              </a:cxn>
            </a:cxnLst>
            <a:rect l="l" t="t" r="r" b="b"/>
            <a:pathLst>
              <a:path w="10806241" h="302429">
                <a:moveTo>
                  <a:pt x="0" y="0"/>
                </a:moveTo>
                <a:lnTo>
                  <a:pt x="10806241" y="0"/>
                </a:lnTo>
                <a:lnTo>
                  <a:pt x="10619973" y="302429"/>
                </a:lnTo>
                <a:lnTo>
                  <a:pt x="0" y="302429"/>
                </a:ln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extBox 1">
            <a:extLst>
              <a:ext uri="{FF2B5EF4-FFF2-40B4-BE49-F238E27FC236}">
                <a16:creationId xmlns:a16="http://schemas.microsoft.com/office/drawing/2014/main" id="{825EED1F-C714-5B80-07F2-2808A689B0F1}"/>
              </a:ext>
            </a:extLst>
          </p:cNvPr>
          <p:cNvSpPr txBox="1"/>
          <p:nvPr userDrawn="1"/>
        </p:nvSpPr>
        <p:spPr>
          <a:xfrm>
            <a:off x="8477877" y="6657542"/>
            <a:ext cx="2011680" cy="110800"/>
          </a:xfrm>
          <a:prstGeom prst="rect">
            <a:avLst/>
          </a:prstGeom>
          <a:noFill/>
        </p:spPr>
        <p:txBody>
          <a:bodyPr wrap="square" lIns="0" tIns="0" rIns="0" bIns="0">
            <a:spAutoFit/>
          </a:bodyPr>
          <a:lstStyle/>
          <a:p>
            <a:pPr algn="r">
              <a:lnSpc>
                <a:spcPct val="90000"/>
              </a:lnSpc>
              <a:spcAft>
                <a:spcPts val="600"/>
              </a:spcAft>
            </a:pPr>
            <a:r>
              <a:rPr lang="en-US" sz="800" dirty="0"/>
              <a:t>©Microsoft Corporation. All rights reserved.</a:t>
            </a:r>
          </a:p>
        </p:txBody>
      </p:sp>
      <p:pic>
        <p:nvPicPr>
          <p:cNvPr id="5" name="Picture 4" descr="A picture containing text&#10;&#10;Description automatically generated">
            <a:extLst>
              <a:ext uri="{FF2B5EF4-FFF2-40B4-BE49-F238E27FC236}">
                <a16:creationId xmlns:a16="http://schemas.microsoft.com/office/drawing/2014/main" id="{96B9A934-D9EB-8E3A-925A-366A82F7E37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74583" y="6626820"/>
            <a:ext cx="1554480" cy="198992"/>
          </a:xfrm>
          <a:prstGeom prst="rect">
            <a:avLst/>
          </a:prstGeom>
        </p:spPr>
      </p:pic>
      <p:pic>
        <p:nvPicPr>
          <p:cNvPr id="7" name="Picture 6">
            <a:extLst>
              <a:ext uri="{FF2B5EF4-FFF2-40B4-BE49-F238E27FC236}">
                <a16:creationId xmlns:a16="http://schemas.microsoft.com/office/drawing/2014/main" id="{25CD848A-B61C-4B21-8680-1DEF704C2FA4}"/>
              </a:ext>
            </a:extLst>
          </p:cNvPr>
          <p:cNvPicPr>
            <a:picLocks noChangeAspect="1"/>
          </p:cNvPicPr>
          <p:nvPr userDrawn="1"/>
        </p:nvPicPr>
        <p:blipFill>
          <a:blip r:embed="rId4"/>
          <a:stretch>
            <a:fillRect/>
          </a:stretch>
        </p:blipFill>
        <p:spPr>
          <a:xfrm>
            <a:off x="584201" y="6617196"/>
            <a:ext cx="1281987" cy="182880"/>
          </a:xfrm>
          <a:prstGeom prst="rect">
            <a:avLst/>
          </a:prstGeom>
        </p:spPr>
      </p:pic>
    </p:spTree>
    <p:extLst>
      <p:ext uri="{BB962C8B-B14F-4D97-AF65-F5344CB8AC3E}">
        <p14:creationId xmlns:p14="http://schemas.microsoft.com/office/powerpoint/2010/main" val="4063825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2.emf"/><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ACEDAC5-1209-4398-975F-58A44F2F71D9}"/>
              </a:ext>
            </a:extLst>
          </p:cNvPr>
          <p:cNvGraphicFramePr>
            <a:graphicFrameLocks noChangeAspect="1"/>
          </p:cNvGraphicFramePr>
          <p:nvPr userDrawn="1">
            <p:custDataLst>
              <p:tags r:id="rId13"/>
            </p:custDataLst>
            <p:extLst>
              <p:ext uri="{D42A27DB-BD31-4B8C-83A1-F6EECF244321}">
                <p14:modId xmlns:p14="http://schemas.microsoft.com/office/powerpoint/2010/main" val="33592413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425" imgH="424" progId="TCLayout.ActiveDocument.1">
                  <p:embed/>
                </p:oleObj>
              </mc:Choice>
              <mc:Fallback>
                <p:oleObj name="think-cell Slide" r:id="rId15" imgW="425" imgH="424" progId="TCLayout.ActiveDocument.1">
                  <p:embed/>
                  <p:pic>
                    <p:nvPicPr>
                      <p:cNvPr id="6" name="Object 5" hidden="1">
                        <a:extLst>
                          <a:ext uri="{FF2B5EF4-FFF2-40B4-BE49-F238E27FC236}">
                            <a16:creationId xmlns:a16="http://schemas.microsoft.com/office/drawing/2014/main" id="{3ACEDAC5-1209-4398-975F-58A44F2F71D9}"/>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75713690-8195-4E34-8BA4-D3CC7717E7D8}"/>
              </a:ext>
            </a:extLst>
          </p:cNvPr>
          <p:cNvSpPr/>
          <p:nvPr userDrawn="1">
            <p:custDataLst>
              <p:tags r:id="rId14"/>
            </p:custDataLst>
          </p:nvPr>
        </p:nvSpPr>
        <p:spPr bwMode="auto">
          <a:xfrm>
            <a:off x="0" y="0"/>
            <a:ext cx="158750" cy="1587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err="1">
              <a:ln>
                <a:noFill/>
              </a:ln>
              <a:solidFill>
                <a:srgbClr val="FFFFFF"/>
              </a:solidFill>
              <a:effectLst/>
              <a:uLnTx/>
              <a:uFillTx/>
              <a:latin typeface="Segoe UI Semibold" panose="020B0702040204020203" pitchFamily="34" charset="0"/>
              <a:ea typeface="+mn-ea"/>
              <a:cs typeface="Segoe UI" pitchFamily="34" charset="0"/>
              <a:sym typeface="Segoe UI Semibold" panose="020B0702040204020203" pitchFamily="34" charset="0"/>
            </a:endParaRPr>
          </a:p>
        </p:txBody>
      </p:sp>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7"/>
          <a:srcRect l="762"/>
          <a:stretch/>
        </p:blipFill>
        <p:spPr>
          <a:xfrm rot="5400000">
            <a:off x="9976898" y="2843773"/>
            <a:ext cx="6858000" cy="1170455"/>
          </a:xfrm>
          <a:prstGeom prst="rect">
            <a:avLst/>
          </a:prstGeom>
        </p:spPr>
      </p:pic>
    </p:spTree>
    <p:extLst>
      <p:ext uri="{BB962C8B-B14F-4D97-AF65-F5344CB8AC3E}">
        <p14:creationId xmlns:p14="http://schemas.microsoft.com/office/powerpoint/2010/main" val="38145416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p:transition>
  <p:hf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accent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8.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hyperlink" Target="http://magento.stackexchange.com/questions/83254/how-to-remove-a-product-catalog-page-col-left-sidebar-and-product-detail-page/83255" TargetMode="External"/><Relationship Id="rId7" Type="http://schemas.openxmlformats.org/officeDocument/2006/relationships/image" Target="../media/image18.jpeg"/><Relationship Id="rId2"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image" Target="../media/image17.jpeg"/><Relationship Id="rId5" Type="http://schemas.openxmlformats.org/officeDocument/2006/relationships/hyperlink" Target="https://www.flickr.com/photos/146791570@N05/32251569372/" TargetMode="External"/><Relationship Id="rId4" Type="http://schemas.openxmlformats.org/officeDocument/2006/relationships/image" Target="../media/image16.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25.png"/><Relationship Id="rId3" Type="http://schemas.openxmlformats.org/officeDocument/2006/relationships/image" Target="../media/image19.png"/><Relationship Id="rId7" Type="http://schemas.openxmlformats.org/officeDocument/2006/relationships/image" Target="../media/image22.png"/><Relationship Id="rId12" Type="http://schemas.microsoft.com/office/2007/relationships/hdphoto" Target="../media/hdphoto4.wdp"/><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21.svg"/><Relationship Id="rId11" Type="http://schemas.openxmlformats.org/officeDocument/2006/relationships/image" Target="../media/image24.png"/><Relationship Id="rId5" Type="http://schemas.openxmlformats.org/officeDocument/2006/relationships/image" Target="../media/image20.pn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23.png"/><Relationship Id="rId14" Type="http://schemas.openxmlformats.org/officeDocument/2006/relationships/image" Target="../media/image26.svg"/></Relationships>
</file>

<file path=ppt/slides/_rels/slide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8.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2" Type="http://schemas.openxmlformats.org/officeDocument/2006/relationships/hyperlink" Target="https://customervoice.microsoft.com/Pages/ResponsePage.aspx?id=v4j5cvGGr0GRqy180BHbR7en2Ais5pxKtso_Pz4b1_xURjE4QlhVUERGQ1NXOTlNT0w1NldTWjJCMSQlQCN0PWcu"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42966-8443-98E0-74B3-684BC51EF370}"/>
              </a:ext>
            </a:extLst>
          </p:cNvPr>
          <p:cNvSpPr>
            <a:spLocks noGrp="1"/>
          </p:cNvSpPr>
          <p:nvPr>
            <p:ph type="title"/>
          </p:nvPr>
        </p:nvSpPr>
        <p:spPr>
          <a:xfrm>
            <a:off x="2189003" y="3219292"/>
            <a:ext cx="5723097" cy="523220"/>
          </a:xfrm>
        </p:spPr>
        <p:txBody>
          <a:bodyPr/>
          <a:lstStyle/>
          <a:p>
            <a:r>
              <a:rPr lang="en-US">
                <a:latin typeface="Segoe UI Semibold"/>
                <a:cs typeface="Segoe UI Semibold"/>
              </a:rPr>
              <a:t>GPT Azure Search Engine</a:t>
            </a:r>
            <a:endParaRPr lang="en-US"/>
          </a:p>
        </p:txBody>
      </p:sp>
      <p:sp>
        <p:nvSpPr>
          <p:cNvPr id="4" name="Title 1">
            <a:extLst>
              <a:ext uri="{FF2B5EF4-FFF2-40B4-BE49-F238E27FC236}">
                <a16:creationId xmlns:a16="http://schemas.microsoft.com/office/drawing/2014/main" id="{2E97DD62-562C-4E07-3005-65739CDC30D6}"/>
              </a:ext>
            </a:extLst>
          </p:cNvPr>
          <p:cNvSpPr txBox="1">
            <a:spLocks/>
          </p:cNvSpPr>
          <p:nvPr/>
        </p:nvSpPr>
        <p:spPr>
          <a:xfrm>
            <a:off x="2186872" y="3696741"/>
            <a:ext cx="5723097" cy="276999"/>
          </a:xfrm>
          <a:prstGeom prst="rect">
            <a:avLst/>
          </a:prstGeom>
        </p:spPr>
        <p:txBody>
          <a:bodyPr vert="horz" wrap="square" lIns="0" tIns="0" rIns="0" bIns="0" rtlCol="0" anchor="t">
            <a:spAutoFit/>
          </a:bodyPr>
          <a:lstStyle>
            <a:lvl1pPr marL="0" algn="l" defTabSz="914367" rtl="0" eaLnBrk="1" latinLnBrk="0" hangingPunct="1">
              <a:lnSpc>
                <a:spcPct val="100000"/>
              </a:lnSpc>
              <a:spcBef>
                <a:spcPct val="0"/>
              </a:spcBef>
              <a:buNone/>
              <a:defRPr lang="en-US" sz="3400" b="1" kern="1200" cap="none" spc="-50" baseline="0" dirty="0">
                <a:ln w="3175">
                  <a:noFill/>
                </a:ln>
                <a:solidFill>
                  <a:schemeClr val="bg1"/>
                </a:solidFill>
                <a:effectLst/>
                <a:latin typeface="Segoe UI Semibold" panose="020B0502040204020203" pitchFamily="34" charset="0"/>
                <a:ea typeface="+mn-ea"/>
                <a:cs typeface="Segoe UI Semibold" panose="020B0502040204020203" pitchFamily="34" charset="0"/>
              </a:defRPr>
            </a:lvl1pPr>
          </a:lstStyle>
          <a:p>
            <a:pPr marL="0" marR="0" lvl="0" indent="0" algn="l" defTabSz="914367" rtl="0" eaLnBrk="1" fontAlgn="auto" latinLnBrk="0" hangingPunct="1">
              <a:lnSpc>
                <a:spcPct val="100000"/>
              </a:lnSpc>
              <a:spcBef>
                <a:spcPct val="0"/>
              </a:spcBef>
              <a:spcAft>
                <a:spcPts val="0"/>
              </a:spcAft>
              <a:buClrTx/>
              <a:buSzTx/>
              <a:buFontTx/>
              <a:buNone/>
              <a:tabLst/>
              <a:defRPr/>
            </a:pPr>
            <a:r>
              <a:rPr lang="en-US" sz="1800" dirty="0">
                <a:solidFill>
                  <a:srgbClr val="00B0F0"/>
                </a:solidFill>
                <a:latin typeface="Segoe UI Semibold"/>
                <a:cs typeface="Segoe UI Semibold"/>
              </a:rPr>
              <a:t>Azure OpenAI Accelerator</a:t>
            </a:r>
            <a:endParaRPr kumimoji="0" lang="en-US" sz="3400" b="1" i="0" u="none" strike="noStrike" kern="1200" cap="none" spc="-50" normalizeH="0" baseline="0" noProof="0" dirty="0">
              <a:ln w="3175">
                <a:noFill/>
              </a:ln>
              <a:solidFill>
                <a:srgbClr val="00B0F0"/>
              </a:solidFill>
              <a:effectLst/>
              <a:uLnTx/>
              <a:uFillTx/>
              <a:latin typeface="Segoe UI Semibold" panose="020B0502040204020203" pitchFamily="34" charset="0"/>
              <a:ea typeface="+mn-ea"/>
              <a:cs typeface="Segoe UI Semibold" panose="020B0502040204020203" pitchFamily="34" charset="0"/>
            </a:endParaRPr>
          </a:p>
        </p:txBody>
      </p:sp>
      <p:pic>
        <p:nvPicPr>
          <p:cNvPr id="6" name="Graphic 4" descr="Icon of a box with connected dots and lines">
            <a:extLst>
              <a:ext uri="{FF2B5EF4-FFF2-40B4-BE49-F238E27FC236}">
                <a16:creationId xmlns:a16="http://schemas.microsoft.com/office/drawing/2014/main" id="{82DBEC75-B19E-D412-B931-165706FF38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1987" y="3129742"/>
            <a:ext cx="629137" cy="703586"/>
          </a:xfrm>
          <a:prstGeom prst="rect">
            <a:avLst/>
          </a:prstGeom>
        </p:spPr>
      </p:pic>
      <p:pic>
        <p:nvPicPr>
          <p:cNvPr id="7" name="Picture 7">
            <a:extLst>
              <a:ext uri="{FF2B5EF4-FFF2-40B4-BE49-F238E27FC236}">
                <a16:creationId xmlns:a16="http://schemas.microsoft.com/office/drawing/2014/main" id="{9C5BC05B-A56A-F07E-6AA2-D48B2FF0B801}"/>
              </a:ext>
            </a:extLst>
          </p:cNvPr>
          <p:cNvPicPr>
            <a:picLocks noChangeAspect="1"/>
          </p:cNvPicPr>
          <p:nvPr/>
        </p:nvPicPr>
        <p:blipFill>
          <a:blip r:embed="rId4"/>
          <a:stretch>
            <a:fillRect/>
          </a:stretch>
        </p:blipFill>
        <p:spPr>
          <a:xfrm>
            <a:off x="2023163" y="6636261"/>
            <a:ext cx="1996386" cy="214346"/>
          </a:xfrm>
          <a:prstGeom prst="rect">
            <a:avLst/>
          </a:prstGeom>
        </p:spPr>
      </p:pic>
    </p:spTree>
    <p:extLst>
      <p:ext uri="{BB962C8B-B14F-4D97-AF65-F5344CB8AC3E}">
        <p14:creationId xmlns:p14="http://schemas.microsoft.com/office/powerpoint/2010/main" val="4169135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BA5DF94-C3DA-4855-B6EA-782BADAFEB4A}"/>
              </a:ext>
            </a:extLst>
          </p:cNvPr>
          <p:cNvSpPr>
            <a:spLocks/>
          </p:cNvSpPr>
          <p:nvPr/>
        </p:nvSpPr>
        <p:spPr>
          <a:xfrm>
            <a:off x="468718" y="3024023"/>
            <a:ext cx="3700851" cy="2020177"/>
          </a:xfrm>
          <a:prstGeom prst="rect">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45720" rtlCol="0" anchor="t">
            <a:noAutofit/>
          </a:bodyPr>
          <a:lstStyle/>
          <a:p>
            <a:pPr marL="0" marR="0" lvl="0" indent="0" algn="l" defTabSz="914400" rtl="0" eaLnBrk="1" fontAlgn="auto" latinLnBrk="0" hangingPunct="1">
              <a:lnSpc>
                <a:spcPct val="100000"/>
              </a:lnSpc>
              <a:spcBef>
                <a:spcPts val="200"/>
              </a:spcBef>
              <a:spcAft>
                <a:spcPts val="400"/>
              </a:spcAft>
              <a:buClrTx/>
              <a:buSzTx/>
              <a:buFontTx/>
              <a:buNone/>
              <a:tabLst/>
              <a:defRPr/>
            </a:pPr>
            <a:r>
              <a:rPr kumimoji="0" lang="en-US" sz="1600" b="0" i="0" u="none" strike="noStrike" kern="1200" cap="none" spc="0" normalizeH="0" baseline="0" noProof="0" dirty="0">
                <a:ln>
                  <a:noFill/>
                </a:ln>
                <a:solidFill>
                  <a:prstClr val="white">
                    <a:lumMod val="50000"/>
                  </a:prstClr>
                </a:solidFill>
                <a:effectLst/>
                <a:uLnTx/>
                <a:uFillTx/>
                <a:latin typeface="Segoe UI"/>
                <a:ea typeface="+mn-ea"/>
                <a:cs typeface="+mn-cs"/>
              </a:rPr>
              <a:t>Call with the client to assess qualification to the program</a:t>
            </a:r>
          </a:p>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en-US" sz="1600" b="0" i="0" u="none" strike="noStrike" kern="1200" cap="none" spc="0" normalizeH="0" baseline="0" noProof="0" dirty="0">
              <a:ln>
                <a:noFill/>
              </a:ln>
              <a:solidFill>
                <a:prstClr val="white">
                  <a:lumMod val="50000"/>
                </a:prstClr>
              </a:solidFill>
              <a:effectLst/>
              <a:uLnTx/>
              <a:uFillTx/>
              <a:latin typeface="Segoe UI"/>
              <a:ea typeface="+mn-ea"/>
              <a:cs typeface="+mn-cs"/>
            </a:endParaRPr>
          </a:p>
          <a:p>
            <a:pPr marL="0" marR="0" lvl="0" indent="0" algn="l" defTabSz="914400" rtl="0" eaLnBrk="1" fontAlgn="auto" latinLnBrk="0" hangingPunct="1">
              <a:lnSpc>
                <a:spcPct val="100000"/>
              </a:lnSpc>
              <a:spcBef>
                <a:spcPts val="200"/>
              </a:spcBef>
              <a:spcAft>
                <a:spcPts val="400"/>
              </a:spcAft>
              <a:buClrTx/>
              <a:buSzTx/>
              <a:buFontTx/>
              <a:buNone/>
              <a:tabLst/>
              <a:defRPr/>
            </a:pPr>
            <a:r>
              <a:rPr kumimoji="0" lang="en-US" sz="1600" b="0" i="0" u="none" strike="noStrike" kern="1200" cap="none" spc="0" normalizeH="0" baseline="0" noProof="0" dirty="0">
                <a:ln>
                  <a:noFill/>
                </a:ln>
                <a:solidFill>
                  <a:srgbClr val="000000">
                    <a:lumMod val="50000"/>
                    <a:lumOff val="50000"/>
                  </a:srgbClr>
                </a:solidFill>
                <a:effectLst/>
                <a:uLnTx/>
                <a:uFillTx/>
                <a:latin typeface="Segoe UI"/>
                <a:ea typeface="+mn-ea"/>
                <a:cs typeface="+mn-cs"/>
              </a:rPr>
              <a:t>Offering: 3-day CSU-led workshop with experts on Azure OpenAI</a:t>
            </a:r>
          </a:p>
        </p:txBody>
      </p:sp>
      <p:sp>
        <p:nvSpPr>
          <p:cNvPr id="76" name="Rectangle 75">
            <a:extLst>
              <a:ext uri="{FF2B5EF4-FFF2-40B4-BE49-F238E27FC236}">
                <a16:creationId xmlns:a16="http://schemas.microsoft.com/office/drawing/2014/main" id="{BE460791-3C2D-4D8D-92BB-2A523401899E}"/>
              </a:ext>
            </a:extLst>
          </p:cNvPr>
          <p:cNvSpPr>
            <a:spLocks/>
          </p:cNvSpPr>
          <p:nvPr/>
        </p:nvSpPr>
        <p:spPr>
          <a:xfrm>
            <a:off x="8043856" y="3024023"/>
            <a:ext cx="3700851" cy="2020177"/>
          </a:xfrm>
          <a:prstGeom prst="rect">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45720" rtlCol="0" anchor="t">
            <a:noAutofit/>
          </a:bodyPr>
          <a:lstStyle/>
          <a:p>
            <a:pPr marL="0" marR="0" lvl="0" indent="0" algn="l" defTabSz="914400" rtl="0" eaLnBrk="1" fontAlgn="auto" latinLnBrk="0" hangingPunct="1">
              <a:lnSpc>
                <a:spcPct val="100000"/>
              </a:lnSpc>
              <a:spcBef>
                <a:spcPts val="200"/>
              </a:spcBef>
              <a:spcAft>
                <a:spcPts val="4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Production Smart Search System building (code-with) and deployment with guidance and support from the technical specialists (CSA) and Partners</a:t>
            </a:r>
            <a:endParaRPr kumimoji="0" lang="en-US" sz="1600" b="0" i="0" u="none" strike="noStrike" kern="1200" cap="none" spc="0" normalizeH="0" baseline="0" noProof="0" dirty="0">
              <a:ln>
                <a:noFill/>
              </a:ln>
              <a:solidFill>
                <a:srgbClr val="000000"/>
              </a:solidFill>
              <a:effectLst/>
              <a:uLnTx/>
              <a:uFillTx/>
              <a:latin typeface="Segoe UI"/>
              <a:ea typeface="+mn-ea"/>
              <a:cs typeface="Segoe UI"/>
            </a:endParaRPr>
          </a:p>
        </p:txBody>
      </p:sp>
      <p:sp>
        <p:nvSpPr>
          <p:cNvPr id="73" name="Rectangle 72">
            <a:extLst>
              <a:ext uri="{FF2B5EF4-FFF2-40B4-BE49-F238E27FC236}">
                <a16:creationId xmlns:a16="http://schemas.microsoft.com/office/drawing/2014/main" id="{F23E3528-D838-4246-BED3-B452F0D0F09C}"/>
              </a:ext>
            </a:extLst>
          </p:cNvPr>
          <p:cNvSpPr>
            <a:spLocks/>
          </p:cNvSpPr>
          <p:nvPr/>
        </p:nvSpPr>
        <p:spPr>
          <a:xfrm>
            <a:off x="4256287" y="3024023"/>
            <a:ext cx="3700851" cy="2020177"/>
          </a:xfrm>
          <a:prstGeom prst="rect">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45720" rtlCol="0" anchor="t">
            <a:noAutofit/>
          </a:bodyPr>
          <a:lstStyle/>
          <a:p>
            <a:pPr marL="0" marR="0" lvl="0" indent="0" algn="l" defTabSz="914400" rtl="0" eaLnBrk="1" fontAlgn="auto" latinLnBrk="0" hangingPunct="1">
              <a:lnSpc>
                <a:spcPct val="100000"/>
              </a:lnSpc>
              <a:spcBef>
                <a:spcPts val="200"/>
              </a:spcBef>
              <a:spcAft>
                <a:spcPts val="40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CSU team, during the workshop, helps the interested customer build a Proof of Concept (POC) using their own data and their own Azure subscription</a:t>
            </a:r>
          </a:p>
        </p:txBody>
      </p:sp>
      <p:sp>
        <p:nvSpPr>
          <p:cNvPr id="11" name="Title 10">
            <a:extLst>
              <a:ext uri="{FF2B5EF4-FFF2-40B4-BE49-F238E27FC236}">
                <a16:creationId xmlns:a16="http://schemas.microsoft.com/office/drawing/2014/main" id="{21AB1F4F-9065-4426-B29E-9D2E9A16EC4B}"/>
              </a:ext>
            </a:extLst>
          </p:cNvPr>
          <p:cNvSpPr>
            <a:spLocks noGrp="1"/>
          </p:cNvSpPr>
          <p:nvPr>
            <p:ph type="title"/>
          </p:nvPr>
        </p:nvSpPr>
        <p:spPr/>
        <p:txBody>
          <a:bodyPr/>
          <a:lstStyle/>
          <a:p>
            <a:r>
              <a:rPr lang="en-US"/>
              <a:t>Next steps: How to engage?</a:t>
            </a:r>
          </a:p>
        </p:txBody>
      </p:sp>
      <p:cxnSp>
        <p:nvCxnSpPr>
          <p:cNvPr id="71" name="Straight Connector 70">
            <a:extLst>
              <a:ext uri="{FF2B5EF4-FFF2-40B4-BE49-F238E27FC236}">
                <a16:creationId xmlns:a16="http://schemas.microsoft.com/office/drawing/2014/main" id="{9A9FACA6-9152-4D2A-A690-523EF0D903A4}"/>
              </a:ext>
            </a:extLst>
          </p:cNvPr>
          <p:cNvCxnSpPr>
            <a:cxnSpLocks/>
          </p:cNvCxnSpPr>
          <p:nvPr/>
        </p:nvCxnSpPr>
        <p:spPr>
          <a:xfrm>
            <a:off x="468718" y="5044200"/>
            <a:ext cx="3703320" cy="0"/>
          </a:xfrm>
          <a:prstGeom prst="line">
            <a:avLst/>
          </a:prstGeom>
          <a:ln w="3810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8" name="Arrow: Pentagon 77">
            <a:extLst>
              <a:ext uri="{FF2B5EF4-FFF2-40B4-BE49-F238E27FC236}">
                <a16:creationId xmlns:a16="http://schemas.microsoft.com/office/drawing/2014/main" id="{4990C20B-4EDB-47A5-8908-B04DC152806A}"/>
              </a:ext>
            </a:extLst>
          </p:cNvPr>
          <p:cNvSpPr>
            <a:spLocks/>
          </p:cNvSpPr>
          <p:nvPr/>
        </p:nvSpPr>
        <p:spPr>
          <a:xfrm>
            <a:off x="468719" y="2475383"/>
            <a:ext cx="3840480" cy="548640"/>
          </a:xfrm>
          <a:prstGeom prst="homePlate">
            <a:avLst>
              <a:gd name="adj" fmla="val 2635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lIns="91440" tIns="45720" rIns="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Semibold"/>
                <a:ea typeface="+mn-ea"/>
                <a:cs typeface="+mn-cs"/>
              </a:rPr>
              <a:t>Discovery Call</a:t>
            </a:r>
          </a:p>
        </p:txBody>
      </p:sp>
      <p:sp>
        <p:nvSpPr>
          <p:cNvPr id="79" name="Arrow: Chevron 78">
            <a:extLst>
              <a:ext uri="{FF2B5EF4-FFF2-40B4-BE49-F238E27FC236}">
                <a16:creationId xmlns:a16="http://schemas.microsoft.com/office/drawing/2014/main" id="{C3E37B17-07FF-4DBF-972F-8B3762D48CAE}"/>
              </a:ext>
            </a:extLst>
          </p:cNvPr>
          <p:cNvSpPr>
            <a:spLocks/>
          </p:cNvSpPr>
          <p:nvPr/>
        </p:nvSpPr>
        <p:spPr>
          <a:xfrm>
            <a:off x="4256287" y="2475383"/>
            <a:ext cx="3840480" cy="548640"/>
          </a:xfrm>
          <a:prstGeom prst="chevron">
            <a:avLst>
              <a:gd name="adj" fmla="val 26309"/>
            </a:avLst>
          </a:prstGeom>
          <a:solidFill>
            <a:schemeClr val="accent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Proof of Value </a:t>
            </a:r>
          </a:p>
        </p:txBody>
      </p:sp>
      <p:sp>
        <p:nvSpPr>
          <p:cNvPr id="80" name="Arrow: Chevron 79">
            <a:extLst>
              <a:ext uri="{FF2B5EF4-FFF2-40B4-BE49-F238E27FC236}">
                <a16:creationId xmlns:a16="http://schemas.microsoft.com/office/drawing/2014/main" id="{81B40DDC-67CC-4B95-A9E3-2AB5F9C5DDED}"/>
              </a:ext>
            </a:extLst>
          </p:cNvPr>
          <p:cNvSpPr>
            <a:spLocks/>
          </p:cNvSpPr>
          <p:nvPr/>
        </p:nvSpPr>
        <p:spPr>
          <a:xfrm>
            <a:off x="8043856" y="2475383"/>
            <a:ext cx="3840480" cy="548640"/>
          </a:xfrm>
          <a:prstGeom prst="chevron">
            <a:avLst>
              <a:gd name="adj" fmla="val 26309"/>
            </a:avLst>
          </a:prstGeom>
          <a:solidFill>
            <a:schemeClr val="accent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Deployment</a:t>
            </a:r>
          </a:p>
        </p:txBody>
      </p:sp>
      <p:grpSp>
        <p:nvGrpSpPr>
          <p:cNvPr id="187" name="Group 186">
            <a:extLst>
              <a:ext uri="{FF2B5EF4-FFF2-40B4-BE49-F238E27FC236}">
                <a16:creationId xmlns:a16="http://schemas.microsoft.com/office/drawing/2014/main" id="{863D6A43-0AF2-4599-A6F2-681D17B30004}"/>
              </a:ext>
            </a:extLst>
          </p:cNvPr>
          <p:cNvGrpSpPr/>
          <p:nvPr/>
        </p:nvGrpSpPr>
        <p:grpSpPr>
          <a:xfrm>
            <a:off x="5843903" y="1638190"/>
            <a:ext cx="665248" cy="717558"/>
            <a:chOff x="5684660" y="1298034"/>
            <a:chExt cx="834198" cy="899799"/>
          </a:xfrm>
        </p:grpSpPr>
        <p:sp>
          <p:nvSpPr>
            <p:cNvPr id="127" name="Hexagon 126">
              <a:extLst>
                <a:ext uri="{FF2B5EF4-FFF2-40B4-BE49-F238E27FC236}">
                  <a16:creationId xmlns:a16="http://schemas.microsoft.com/office/drawing/2014/main" id="{FF538AB0-EADB-4296-9E2E-6647E3D9AB45}"/>
                </a:ext>
              </a:extLst>
            </p:cNvPr>
            <p:cNvSpPr/>
            <p:nvPr/>
          </p:nvSpPr>
          <p:spPr>
            <a:xfrm rot="5400000">
              <a:off x="5630397" y="1352297"/>
              <a:ext cx="786750" cy="678224"/>
            </a:xfrm>
            <a:prstGeom prst="hexagon">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28" name="Hexagon 127">
              <a:extLst>
                <a:ext uri="{FF2B5EF4-FFF2-40B4-BE49-F238E27FC236}">
                  <a16:creationId xmlns:a16="http://schemas.microsoft.com/office/drawing/2014/main" id="{79CF1BD2-A0F4-4DF2-9DD2-1301025E78F5}"/>
                </a:ext>
              </a:extLst>
            </p:cNvPr>
            <p:cNvSpPr/>
            <p:nvPr/>
          </p:nvSpPr>
          <p:spPr>
            <a:xfrm rot="5400000">
              <a:off x="5707677" y="1386651"/>
              <a:ext cx="871270" cy="751093"/>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129" name="scale up" descr="scale up, scale down">
              <a:extLst>
                <a:ext uri="{FF2B5EF4-FFF2-40B4-BE49-F238E27FC236}">
                  <a16:creationId xmlns:a16="http://schemas.microsoft.com/office/drawing/2014/main" id="{41897EF6-4311-4591-8AF2-17741CABAB3F}"/>
                </a:ext>
              </a:extLst>
            </p:cNvPr>
            <p:cNvGrpSpPr/>
            <p:nvPr/>
          </p:nvGrpSpPr>
          <p:grpSpPr>
            <a:xfrm>
              <a:off x="5907250" y="1526964"/>
              <a:ext cx="472124" cy="470466"/>
              <a:chOff x="9135752" y="3049946"/>
              <a:chExt cx="404488" cy="403068"/>
            </a:xfrm>
          </p:grpSpPr>
          <p:sp>
            <p:nvSpPr>
              <p:cNvPr id="130" name="Rectangle 997">
                <a:extLst>
                  <a:ext uri="{FF2B5EF4-FFF2-40B4-BE49-F238E27FC236}">
                    <a16:creationId xmlns:a16="http://schemas.microsoft.com/office/drawing/2014/main" id="{47E91A0B-8FC9-4056-9C02-2A34ACEAC3E5}"/>
                  </a:ext>
                </a:extLst>
              </p:cNvPr>
              <p:cNvSpPr>
                <a:spLocks noChangeArrowheads="1"/>
              </p:cNvSpPr>
              <p:nvPr/>
            </p:nvSpPr>
            <p:spPr bwMode="auto">
              <a:xfrm>
                <a:off x="9135752" y="3326700"/>
                <a:ext cx="404488" cy="1987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1" name="Rectangle 998">
                <a:extLst>
                  <a:ext uri="{FF2B5EF4-FFF2-40B4-BE49-F238E27FC236}">
                    <a16:creationId xmlns:a16="http://schemas.microsoft.com/office/drawing/2014/main" id="{BF9B9486-328F-4C67-A626-092D882939B0}"/>
                  </a:ext>
                </a:extLst>
              </p:cNvPr>
              <p:cNvSpPr>
                <a:spLocks noChangeArrowheads="1"/>
              </p:cNvSpPr>
              <p:nvPr/>
            </p:nvSpPr>
            <p:spPr bwMode="auto">
              <a:xfrm>
                <a:off x="9348640" y="3305412"/>
                <a:ext cx="85155" cy="6244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2" name="Rectangle 999">
                <a:extLst>
                  <a:ext uri="{FF2B5EF4-FFF2-40B4-BE49-F238E27FC236}">
                    <a16:creationId xmlns:a16="http://schemas.microsoft.com/office/drawing/2014/main" id="{B8302B78-A09D-43EC-8AD6-EDD49B1C5629}"/>
                  </a:ext>
                </a:extLst>
              </p:cNvPr>
              <p:cNvSpPr>
                <a:spLocks noChangeArrowheads="1"/>
              </p:cNvSpPr>
              <p:nvPr/>
            </p:nvSpPr>
            <p:spPr bwMode="auto">
              <a:xfrm>
                <a:off x="9455084" y="3400501"/>
                <a:ext cx="85155" cy="1987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3" name="Rectangle 1000">
                <a:extLst>
                  <a:ext uri="{FF2B5EF4-FFF2-40B4-BE49-F238E27FC236}">
                    <a16:creationId xmlns:a16="http://schemas.microsoft.com/office/drawing/2014/main" id="{2118E563-8330-4326-B7C4-0FD9C0DA7408}"/>
                  </a:ext>
                </a:extLst>
              </p:cNvPr>
              <p:cNvSpPr>
                <a:spLocks noChangeArrowheads="1"/>
              </p:cNvSpPr>
              <p:nvPr/>
            </p:nvSpPr>
            <p:spPr bwMode="auto">
              <a:xfrm>
                <a:off x="9487727" y="3367859"/>
                <a:ext cx="19870" cy="8515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4" name="Rectangle 1001">
                <a:extLst>
                  <a:ext uri="{FF2B5EF4-FFF2-40B4-BE49-F238E27FC236}">
                    <a16:creationId xmlns:a16="http://schemas.microsoft.com/office/drawing/2014/main" id="{F3B8B8F4-33EA-435C-936B-05089975F8C3}"/>
                  </a:ext>
                </a:extLst>
              </p:cNvPr>
              <p:cNvSpPr>
                <a:spLocks noChangeArrowheads="1"/>
              </p:cNvSpPr>
              <p:nvPr/>
            </p:nvSpPr>
            <p:spPr bwMode="auto">
              <a:xfrm>
                <a:off x="9135752" y="3400501"/>
                <a:ext cx="85155" cy="1987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5" name="Rectangle 1002">
                <a:extLst>
                  <a:ext uri="{FF2B5EF4-FFF2-40B4-BE49-F238E27FC236}">
                    <a16:creationId xmlns:a16="http://schemas.microsoft.com/office/drawing/2014/main" id="{90EC9CE7-5705-4932-99D4-FD0FDB84574A}"/>
                  </a:ext>
                </a:extLst>
              </p:cNvPr>
              <p:cNvSpPr>
                <a:spLocks noChangeArrowheads="1"/>
              </p:cNvSpPr>
              <p:nvPr/>
            </p:nvSpPr>
            <p:spPr bwMode="auto">
              <a:xfrm>
                <a:off x="9135752" y="3198967"/>
                <a:ext cx="85155" cy="62447"/>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6" name="Rectangle 1003">
                <a:extLst>
                  <a:ext uri="{FF2B5EF4-FFF2-40B4-BE49-F238E27FC236}">
                    <a16:creationId xmlns:a16="http://schemas.microsoft.com/office/drawing/2014/main" id="{44B1183A-6E3F-4A13-9A46-62EB05954647}"/>
                  </a:ext>
                </a:extLst>
              </p:cNvPr>
              <p:cNvSpPr>
                <a:spLocks noChangeArrowheads="1"/>
              </p:cNvSpPr>
              <p:nvPr/>
            </p:nvSpPr>
            <p:spPr bwMode="auto">
              <a:xfrm>
                <a:off x="9242196" y="3156390"/>
                <a:ext cx="85155" cy="10502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7" name="Rectangle 1004">
                <a:extLst>
                  <a:ext uri="{FF2B5EF4-FFF2-40B4-BE49-F238E27FC236}">
                    <a16:creationId xmlns:a16="http://schemas.microsoft.com/office/drawing/2014/main" id="{127D836E-5AAE-46CD-929D-888912A0F782}"/>
                  </a:ext>
                </a:extLst>
              </p:cNvPr>
              <p:cNvSpPr>
                <a:spLocks noChangeArrowheads="1"/>
              </p:cNvSpPr>
              <p:nvPr/>
            </p:nvSpPr>
            <p:spPr bwMode="auto">
              <a:xfrm>
                <a:off x="9348640" y="3113812"/>
                <a:ext cx="85155" cy="14760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8" name="Rectangle 1005">
                <a:extLst>
                  <a:ext uri="{FF2B5EF4-FFF2-40B4-BE49-F238E27FC236}">
                    <a16:creationId xmlns:a16="http://schemas.microsoft.com/office/drawing/2014/main" id="{D3B944B7-A5ED-46BE-AFBD-6866DB9BD154}"/>
                  </a:ext>
                </a:extLst>
              </p:cNvPr>
              <p:cNvSpPr>
                <a:spLocks noChangeArrowheads="1"/>
              </p:cNvSpPr>
              <p:nvPr/>
            </p:nvSpPr>
            <p:spPr bwMode="auto">
              <a:xfrm>
                <a:off x="9455084" y="3049946"/>
                <a:ext cx="85155" cy="21146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186" name="Group 185">
            <a:extLst>
              <a:ext uri="{FF2B5EF4-FFF2-40B4-BE49-F238E27FC236}">
                <a16:creationId xmlns:a16="http://schemas.microsoft.com/office/drawing/2014/main" id="{E8BFE83E-9F7F-4B8B-A025-3F850ADA3BC8}"/>
              </a:ext>
            </a:extLst>
          </p:cNvPr>
          <p:cNvGrpSpPr/>
          <p:nvPr/>
        </p:nvGrpSpPr>
        <p:grpSpPr>
          <a:xfrm>
            <a:off x="9631472" y="1638190"/>
            <a:ext cx="665248" cy="717558"/>
            <a:chOff x="9488898" y="1311641"/>
            <a:chExt cx="834201" cy="899798"/>
          </a:xfrm>
        </p:grpSpPr>
        <p:sp>
          <p:nvSpPr>
            <p:cNvPr id="165" name="Hexagon 164">
              <a:extLst>
                <a:ext uri="{FF2B5EF4-FFF2-40B4-BE49-F238E27FC236}">
                  <a16:creationId xmlns:a16="http://schemas.microsoft.com/office/drawing/2014/main" id="{713BABFA-8956-4264-8414-8F160744AECD}"/>
                </a:ext>
              </a:extLst>
            </p:cNvPr>
            <p:cNvSpPr/>
            <p:nvPr/>
          </p:nvSpPr>
          <p:spPr>
            <a:xfrm rot="5400000">
              <a:off x="9434635" y="1365904"/>
              <a:ext cx="786754" cy="678227"/>
            </a:xfrm>
            <a:prstGeom prst="hexagon">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66" name="Hexagon 165">
              <a:extLst>
                <a:ext uri="{FF2B5EF4-FFF2-40B4-BE49-F238E27FC236}">
                  <a16:creationId xmlns:a16="http://schemas.microsoft.com/office/drawing/2014/main" id="{DB4DF2A5-CE11-4CD9-9CA0-69D7B47338DE}"/>
                </a:ext>
              </a:extLst>
            </p:cNvPr>
            <p:cNvSpPr/>
            <p:nvPr/>
          </p:nvSpPr>
          <p:spPr>
            <a:xfrm rot="5400000">
              <a:off x="9511914" y="1400255"/>
              <a:ext cx="871273" cy="751096"/>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141" name="gain insights" descr="gain insights">
              <a:extLst>
                <a:ext uri="{FF2B5EF4-FFF2-40B4-BE49-F238E27FC236}">
                  <a16:creationId xmlns:a16="http://schemas.microsoft.com/office/drawing/2014/main" id="{A4793258-BC18-46F8-9F31-CCEDFB94FDEA}"/>
                </a:ext>
              </a:extLst>
            </p:cNvPr>
            <p:cNvGrpSpPr>
              <a:grpSpLocks noChangeAspect="1"/>
            </p:cNvGrpSpPr>
            <p:nvPr/>
          </p:nvGrpSpPr>
          <p:grpSpPr bwMode="auto">
            <a:xfrm>
              <a:off x="9726122" y="1554376"/>
              <a:ext cx="442856" cy="442854"/>
              <a:chOff x="5212" y="806"/>
              <a:chExt cx="239" cy="239"/>
            </a:xfrm>
          </p:grpSpPr>
          <p:sp>
            <p:nvSpPr>
              <p:cNvPr id="142" name="AutoShape 78">
                <a:extLst>
                  <a:ext uri="{FF2B5EF4-FFF2-40B4-BE49-F238E27FC236}">
                    <a16:creationId xmlns:a16="http://schemas.microsoft.com/office/drawing/2014/main" id="{1721D3C1-B935-4DC7-BEAE-DA3D288773AF}"/>
                  </a:ext>
                </a:extLst>
              </p:cNvPr>
              <p:cNvSpPr>
                <a:spLocks noChangeAspect="1" noChangeArrowheads="1" noTextEdit="1"/>
              </p:cNvSpPr>
              <p:nvPr/>
            </p:nvSpPr>
            <p:spPr bwMode="auto">
              <a:xfrm>
                <a:off x="5212" y="806"/>
                <a:ext cx="239" cy="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3" name="Oval 80">
                <a:extLst>
                  <a:ext uri="{FF2B5EF4-FFF2-40B4-BE49-F238E27FC236}">
                    <a16:creationId xmlns:a16="http://schemas.microsoft.com/office/drawing/2014/main" id="{4C02C7B4-CF01-4EE3-959D-4DB4F1F4326F}"/>
                  </a:ext>
                </a:extLst>
              </p:cNvPr>
              <p:cNvSpPr>
                <a:spLocks noChangeArrowheads="1"/>
              </p:cNvSpPr>
              <p:nvPr/>
            </p:nvSpPr>
            <p:spPr bwMode="auto">
              <a:xfrm>
                <a:off x="5212"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4" name="Oval 81">
                <a:extLst>
                  <a:ext uri="{FF2B5EF4-FFF2-40B4-BE49-F238E27FC236}">
                    <a16:creationId xmlns:a16="http://schemas.microsoft.com/office/drawing/2014/main" id="{0AC6D2C2-0DD6-4502-A7C8-6B6AC4A6A4E6}"/>
                  </a:ext>
                </a:extLst>
              </p:cNvPr>
              <p:cNvSpPr>
                <a:spLocks noChangeArrowheads="1"/>
              </p:cNvSpPr>
              <p:nvPr/>
            </p:nvSpPr>
            <p:spPr bwMode="auto">
              <a:xfrm>
                <a:off x="5251" y="806"/>
                <a:ext cx="28"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5" name="Oval 82">
                <a:extLst>
                  <a:ext uri="{FF2B5EF4-FFF2-40B4-BE49-F238E27FC236}">
                    <a16:creationId xmlns:a16="http://schemas.microsoft.com/office/drawing/2014/main" id="{A7E0B032-8A24-44D1-9673-C59CAC09E3EE}"/>
                  </a:ext>
                </a:extLst>
              </p:cNvPr>
              <p:cNvSpPr>
                <a:spLocks noChangeArrowheads="1"/>
              </p:cNvSpPr>
              <p:nvPr/>
            </p:nvSpPr>
            <p:spPr bwMode="auto">
              <a:xfrm>
                <a:off x="5292"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6" name="Oval 83">
                <a:extLst>
                  <a:ext uri="{FF2B5EF4-FFF2-40B4-BE49-F238E27FC236}">
                    <a16:creationId xmlns:a16="http://schemas.microsoft.com/office/drawing/2014/main" id="{CB1AE3CD-5A66-4A1C-8D72-4E13CFC3F9E0}"/>
                  </a:ext>
                </a:extLst>
              </p:cNvPr>
              <p:cNvSpPr>
                <a:spLocks noChangeArrowheads="1"/>
              </p:cNvSpPr>
              <p:nvPr/>
            </p:nvSpPr>
            <p:spPr bwMode="auto">
              <a:xfrm>
                <a:off x="5331"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7" name="Oval 84">
                <a:extLst>
                  <a:ext uri="{FF2B5EF4-FFF2-40B4-BE49-F238E27FC236}">
                    <a16:creationId xmlns:a16="http://schemas.microsoft.com/office/drawing/2014/main" id="{96A8D527-A0FD-462E-B4C5-4C93A8A9BA34}"/>
                  </a:ext>
                </a:extLst>
              </p:cNvPr>
              <p:cNvSpPr>
                <a:spLocks noChangeArrowheads="1"/>
              </p:cNvSpPr>
              <p:nvPr/>
            </p:nvSpPr>
            <p:spPr bwMode="auto">
              <a:xfrm>
                <a:off x="5370"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8" name="Oval 85">
                <a:extLst>
                  <a:ext uri="{FF2B5EF4-FFF2-40B4-BE49-F238E27FC236}">
                    <a16:creationId xmlns:a16="http://schemas.microsoft.com/office/drawing/2014/main" id="{58822A5C-07BA-4277-B9F0-FCD3F80CCFF6}"/>
                  </a:ext>
                </a:extLst>
              </p:cNvPr>
              <p:cNvSpPr>
                <a:spLocks noChangeArrowheads="1"/>
              </p:cNvSpPr>
              <p:nvPr/>
            </p:nvSpPr>
            <p:spPr bwMode="auto">
              <a:xfrm>
                <a:off x="5411"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9" name="Oval 86">
                <a:extLst>
                  <a:ext uri="{FF2B5EF4-FFF2-40B4-BE49-F238E27FC236}">
                    <a16:creationId xmlns:a16="http://schemas.microsoft.com/office/drawing/2014/main" id="{EA380718-45E3-42F9-BF80-2CB15F9C7B74}"/>
                  </a:ext>
                </a:extLst>
              </p:cNvPr>
              <p:cNvSpPr>
                <a:spLocks noChangeArrowheads="1"/>
              </p:cNvSpPr>
              <p:nvPr/>
            </p:nvSpPr>
            <p:spPr bwMode="auto">
              <a:xfrm>
                <a:off x="5212" y="84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0" name="Oval 87">
                <a:extLst>
                  <a:ext uri="{FF2B5EF4-FFF2-40B4-BE49-F238E27FC236}">
                    <a16:creationId xmlns:a16="http://schemas.microsoft.com/office/drawing/2014/main" id="{D366376D-FF89-424A-B2D0-6047622B523D}"/>
                  </a:ext>
                </a:extLst>
              </p:cNvPr>
              <p:cNvSpPr>
                <a:spLocks noChangeArrowheads="1"/>
              </p:cNvSpPr>
              <p:nvPr/>
            </p:nvSpPr>
            <p:spPr bwMode="auto">
              <a:xfrm>
                <a:off x="5411" y="84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1" name="Oval 88">
                <a:extLst>
                  <a:ext uri="{FF2B5EF4-FFF2-40B4-BE49-F238E27FC236}">
                    <a16:creationId xmlns:a16="http://schemas.microsoft.com/office/drawing/2014/main" id="{5C8D81D1-695F-4F26-8512-75268E0F6EC7}"/>
                  </a:ext>
                </a:extLst>
              </p:cNvPr>
              <p:cNvSpPr>
                <a:spLocks noChangeArrowheads="1"/>
              </p:cNvSpPr>
              <p:nvPr/>
            </p:nvSpPr>
            <p:spPr bwMode="auto">
              <a:xfrm>
                <a:off x="5212"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2" name="Oval 89">
                <a:extLst>
                  <a:ext uri="{FF2B5EF4-FFF2-40B4-BE49-F238E27FC236}">
                    <a16:creationId xmlns:a16="http://schemas.microsoft.com/office/drawing/2014/main" id="{01A8E135-A7CE-4DE0-B65E-5FC3949CFAC6}"/>
                  </a:ext>
                </a:extLst>
              </p:cNvPr>
              <p:cNvSpPr>
                <a:spLocks noChangeArrowheads="1"/>
              </p:cNvSpPr>
              <p:nvPr/>
            </p:nvSpPr>
            <p:spPr bwMode="auto">
              <a:xfrm>
                <a:off x="5292"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3" name="Oval 90">
                <a:extLst>
                  <a:ext uri="{FF2B5EF4-FFF2-40B4-BE49-F238E27FC236}">
                    <a16:creationId xmlns:a16="http://schemas.microsoft.com/office/drawing/2014/main" id="{E3491FE1-1B76-41F5-9AB8-B3DAEA8DDDB0}"/>
                  </a:ext>
                </a:extLst>
              </p:cNvPr>
              <p:cNvSpPr>
                <a:spLocks noChangeArrowheads="1"/>
              </p:cNvSpPr>
              <p:nvPr/>
            </p:nvSpPr>
            <p:spPr bwMode="auto">
              <a:xfrm>
                <a:off x="5331"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4" name="Oval 91">
                <a:extLst>
                  <a:ext uri="{FF2B5EF4-FFF2-40B4-BE49-F238E27FC236}">
                    <a16:creationId xmlns:a16="http://schemas.microsoft.com/office/drawing/2014/main" id="{FC96FFC3-B711-49B2-BCFF-9E716B5762F7}"/>
                  </a:ext>
                </a:extLst>
              </p:cNvPr>
              <p:cNvSpPr>
                <a:spLocks noChangeArrowheads="1"/>
              </p:cNvSpPr>
              <p:nvPr/>
            </p:nvSpPr>
            <p:spPr bwMode="auto">
              <a:xfrm>
                <a:off x="5411"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5" name="Oval 92">
                <a:extLst>
                  <a:ext uri="{FF2B5EF4-FFF2-40B4-BE49-F238E27FC236}">
                    <a16:creationId xmlns:a16="http://schemas.microsoft.com/office/drawing/2014/main" id="{40DF2DEF-8D83-4F9D-BF14-28752A1C4FEA}"/>
                  </a:ext>
                </a:extLst>
              </p:cNvPr>
              <p:cNvSpPr>
                <a:spLocks noChangeArrowheads="1"/>
              </p:cNvSpPr>
              <p:nvPr/>
            </p:nvSpPr>
            <p:spPr bwMode="auto">
              <a:xfrm>
                <a:off x="5212" y="925"/>
                <a:ext cx="27"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6" name="Oval 93">
                <a:extLst>
                  <a:ext uri="{FF2B5EF4-FFF2-40B4-BE49-F238E27FC236}">
                    <a16:creationId xmlns:a16="http://schemas.microsoft.com/office/drawing/2014/main" id="{DAEBB836-AEE1-4D0F-9E88-1053D34E1AF2}"/>
                  </a:ext>
                </a:extLst>
              </p:cNvPr>
              <p:cNvSpPr>
                <a:spLocks noChangeArrowheads="1"/>
              </p:cNvSpPr>
              <p:nvPr/>
            </p:nvSpPr>
            <p:spPr bwMode="auto">
              <a:xfrm>
                <a:off x="5292" y="92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7" name="Oval 94">
                <a:extLst>
                  <a:ext uri="{FF2B5EF4-FFF2-40B4-BE49-F238E27FC236}">
                    <a16:creationId xmlns:a16="http://schemas.microsoft.com/office/drawing/2014/main" id="{D6820503-8D64-4601-98D1-23E67D1B24F7}"/>
                  </a:ext>
                </a:extLst>
              </p:cNvPr>
              <p:cNvSpPr>
                <a:spLocks noChangeArrowheads="1"/>
              </p:cNvSpPr>
              <p:nvPr/>
            </p:nvSpPr>
            <p:spPr bwMode="auto">
              <a:xfrm>
                <a:off x="5212" y="964"/>
                <a:ext cx="27" cy="2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8" name="Oval 95">
                <a:extLst>
                  <a:ext uri="{FF2B5EF4-FFF2-40B4-BE49-F238E27FC236}">
                    <a16:creationId xmlns:a16="http://schemas.microsoft.com/office/drawing/2014/main" id="{E52DE4A7-5270-4FAE-91DA-3D3509A0F81D}"/>
                  </a:ext>
                </a:extLst>
              </p:cNvPr>
              <p:cNvSpPr>
                <a:spLocks noChangeArrowheads="1"/>
              </p:cNvSpPr>
              <p:nvPr/>
            </p:nvSpPr>
            <p:spPr bwMode="auto">
              <a:xfrm>
                <a:off x="5212" y="1005"/>
                <a:ext cx="27"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59" name="Oval 96">
                <a:extLst>
                  <a:ext uri="{FF2B5EF4-FFF2-40B4-BE49-F238E27FC236}">
                    <a16:creationId xmlns:a16="http://schemas.microsoft.com/office/drawing/2014/main" id="{EF36DE9C-D303-41D2-9B5F-50DD7356F2F7}"/>
                  </a:ext>
                </a:extLst>
              </p:cNvPr>
              <p:cNvSpPr>
                <a:spLocks noChangeArrowheads="1"/>
              </p:cNvSpPr>
              <p:nvPr/>
            </p:nvSpPr>
            <p:spPr bwMode="auto">
              <a:xfrm>
                <a:off x="5253" y="100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60" name="Oval 97">
                <a:extLst>
                  <a:ext uri="{FF2B5EF4-FFF2-40B4-BE49-F238E27FC236}">
                    <a16:creationId xmlns:a16="http://schemas.microsoft.com/office/drawing/2014/main" id="{D8164A1E-AFAB-4087-B7F1-FA91395121EE}"/>
                  </a:ext>
                </a:extLst>
              </p:cNvPr>
              <p:cNvSpPr>
                <a:spLocks noChangeArrowheads="1"/>
              </p:cNvSpPr>
              <p:nvPr/>
            </p:nvSpPr>
            <p:spPr bwMode="auto">
              <a:xfrm>
                <a:off x="5292" y="100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61" name="Freeform 98">
                <a:extLst>
                  <a:ext uri="{FF2B5EF4-FFF2-40B4-BE49-F238E27FC236}">
                    <a16:creationId xmlns:a16="http://schemas.microsoft.com/office/drawing/2014/main" id="{F0FE2BC9-BF52-4D08-943E-B357B5AF1D05}"/>
                  </a:ext>
                </a:extLst>
              </p:cNvPr>
              <p:cNvSpPr>
                <a:spLocks noEditPoints="1"/>
              </p:cNvSpPr>
              <p:nvPr/>
            </p:nvSpPr>
            <p:spPr bwMode="auto">
              <a:xfrm>
                <a:off x="5331" y="925"/>
                <a:ext cx="119" cy="119"/>
              </a:xfrm>
              <a:custGeom>
                <a:avLst/>
                <a:gdLst>
                  <a:gd name="T0" fmla="*/ 91 w 91"/>
                  <a:gd name="T1" fmla="*/ 83 h 91"/>
                  <a:gd name="T2" fmla="*/ 62 w 91"/>
                  <a:gd name="T3" fmla="*/ 55 h 91"/>
                  <a:gd name="T4" fmla="*/ 69 w 91"/>
                  <a:gd name="T5" fmla="*/ 34 h 91"/>
                  <a:gd name="T6" fmla="*/ 35 w 91"/>
                  <a:gd name="T7" fmla="*/ 0 h 91"/>
                  <a:gd name="T8" fmla="*/ 0 w 91"/>
                  <a:gd name="T9" fmla="*/ 34 h 91"/>
                  <a:gd name="T10" fmla="*/ 35 w 91"/>
                  <a:gd name="T11" fmla="*/ 68 h 91"/>
                  <a:gd name="T12" fmla="*/ 55 w 91"/>
                  <a:gd name="T13" fmla="*/ 62 h 91"/>
                  <a:gd name="T14" fmla="*/ 84 w 91"/>
                  <a:gd name="T15" fmla="*/ 91 h 91"/>
                  <a:gd name="T16" fmla="*/ 91 w 91"/>
                  <a:gd name="T17" fmla="*/ 83 h 91"/>
                  <a:gd name="T18" fmla="*/ 35 w 91"/>
                  <a:gd name="T19" fmla="*/ 58 h 91"/>
                  <a:gd name="T20" fmla="*/ 10 w 91"/>
                  <a:gd name="T21" fmla="*/ 34 h 91"/>
                  <a:gd name="T22" fmla="*/ 35 w 91"/>
                  <a:gd name="T23" fmla="*/ 10 h 91"/>
                  <a:gd name="T24" fmla="*/ 59 w 91"/>
                  <a:gd name="T25" fmla="*/ 34 h 91"/>
                  <a:gd name="T26" fmla="*/ 35 w 91"/>
                  <a:gd name="T27" fmla="*/ 5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91">
                    <a:moveTo>
                      <a:pt x="91" y="83"/>
                    </a:moveTo>
                    <a:cubicBezTo>
                      <a:pt x="62" y="55"/>
                      <a:pt x="62" y="55"/>
                      <a:pt x="62" y="55"/>
                    </a:cubicBezTo>
                    <a:cubicBezTo>
                      <a:pt x="66" y="49"/>
                      <a:pt x="69" y="42"/>
                      <a:pt x="69" y="34"/>
                    </a:cubicBezTo>
                    <a:cubicBezTo>
                      <a:pt x="69" y="15"/>
                      <a:pt x="54" y="0"/>
                      <a:pt x="35" y="0"/>
                    </a:cubicBezTo>
                    <a:cubicBezTo>
                      <a:pt x="16" y="0"/>
                      <a:pt x="0" y="15"/>
                      <a:pt x="0" y="34"/>
                    </a:cubicBezTo>
                    <a:cubicBezTo>
                      <a:pt x="0" y="53"/>
                      <a:pt x="16" y="68"/>
                      <a:pt x="35" y="68"/>
                    </a:cubicBezTo>
                    <a:cubicBezTo>
                      <a:pt x="42" y="68"/>
                      <a:pt x="49" y="66"/>
                      <a:pt x="55" y="62"/>
                    </a:cubicBezTo>
                    <a:cubicBezTo>
                      <a:pt x="84" y="91"/>
                      <a:pt x="84" y="91"/>
                      <a:pt x="84" y="91"/>
                    </a:cubicBezTo>
                    <a:lnTo>
                      <a:pt x="91" y="83"/>
                    </a:lnTo>
                    <a:close/>
                    <a:moveTo>
                      <a:pt x="35" y="58"/>
                    </a:moveTo>
                    <a:cubicBezTo>
                      <a:pt x="21" y="58"/>
                      <a:pt x="10" y="47"/>
                      <a:pt x="10" y="34"/>
                    </a:cubicBezTo>
                    <a:cubicBezTo>
                      <a:pt x="10" y="20"/>
                      <a:pt x="21" y="10"/>
                      <a:pt x="35" y="10"/>
                    </a:cubicBezTo>
                    <a:cubicBezTo>
                      <a:pt x="48" y="10"/>
                      <a:pt x="59" y="20"/>
                      <a:pt x="59" y="34"/>
                    </a:cubicBezTo>
                    <a:cubicBezTo>
                      <a:pt x="59" y="47"/>
                      <a:pt x="48" y="58"/>
                      <a:pt x="35" y="58"/>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62" name="Freeform 99">
                <a:extLst>
                  <a:ext uri="{FF2B5EF4-FFF2-40B4-BE49-F238E27FC236}">
                    <a16:creationId xmlns:a16="http://schemas.microsoft.com/office/drawing/2014/main" id="{F2B210FA-4DBA-4762-8A1E-0696EF75F0A5}"/>
                  </a:ext>
                </a:extLst>
              </p:cNvPr>
              <p:cNvSpPr>
                <a:spLocks/>
              </p:cNvSpPr>
              <p:nvPr/>
            </p:nvSpPr>
            <p:spPr bwMode="auto">
              <a:xfrm>
                <a:off x="5253" y="845"/>
                <a:ext cx="52" cy="54"/>
              </a:xfrm>
              <a:custGeom>
                <a:avLst/>
                <a:gdLst>
                  <a:gd name="T0" fmla="*/ 13 w 52"/>
                  <a:gd name="T1" fmla="*/ 54 h 54"/>
                  <a:gd name="T2" fmla="*/ 0 w 52"/>
                  <a:gd name="T3" fmla="*/ 54 h 54"/>
                  <a:gd name="T4" fmla="*/ 0 w 52"/>
                  <a:gd name="T5" fmla="*/ 0 h 54"/>
                  <a:gd name="T6" fmla="*/ 52 w 52"/>
                  <a:gd name="T7" fmla="*/ 0 h 54"/>
                  <a:gd name="T8" fmla="*/ 52 w 52"/>
                  <a:gd name="T9" fmla="*/ 13 h 54"/>
                  <a:gd name="T10" fmla="*/ 13 w 52"/>
                  <a:gd name="T11" fmla="*/ 13 h 54"/>
                  <a:gd name="T12" fmla="*/ 13 w 52"/>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13" y="54"/>
                    </a:moveTo>
                    <a:lnTo>
                      <a:pt x="0" y="54"/>
                    </a:lnTo>
                    <a:lnTo>
                      <a:pt x="0" y="0"/>
                    </a:lnTo>
                    <a:lnTo>
                      <a:pt x="52" y="0"/>
                    </a:lnTo>
                    <a:lnTo>
                      <a:pt x="52" y="13"/>
                    </a:lnTo>
                    <a:lnTo>
                      <a:pt x="13" y="13"/>
                    </a:lnTo>
                    <a:lnTo>
                      <a:pt x="13" y="54"/>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63" name="Freeform 100">
                <a:extLst>
                  <a:ext uri="{FF2B5EF4-FFF2-40B4-BE49-F238E27FC236}">
                    <a16:creationId xmlns:a16="http://schemas.microsoft.com/office/drawing/2014/main" id="{8CA0AAD2-ABD7-4E1B-9597-58332EA8772E}"/>
                  </a:ext>
                </a:extLst>
              </p:cNvPr>
              <p:cNvSpPr>
                <a:spLocks/>
              </p:cNvSpPr>
              <p:nvPr/>
            </p:nvSpPr>
            <p:spPr bwMode="auto">
              <a:xfrm>
                <a:off x="5251" y="938"/>
                <a:ext cx="54" cy="54"/>
              </a:xfrm>
              <a:custGeom>
                <a:avLst/>
                <a:gdLst>
                  <a:gd name="T0" fmla="*/ 54 w 54"/>
                  <a:gd name="T1" fmla="*/ 40 h 54"/>
                  <a:gd name="T2" fmla="*/ 54 w 54"/>
                  <a:gd name="T3" fmla="*/ 54 h 54"/>
                  <a:gd name="T4" fmla="*/ 0 w 54"/>
                  <a:gd name="T5" fmla="*/ 54 h 54"/>
                  <a:gd name="T6" fmla="*/ 0 w 54"/>
                  <a:gd name="T7" fmla="*/ 0 h 54"/>
                  <a:gd name="T8" fmla="*/ 15 w 54"/>
                  <a:gd name="T9" fmla="*/ 0 h 54"/>
                  <a:gd name="T10" fmla="*/ 15 w 54"/>
                  <a:gd name="T11" fmla="*/ 40 h 54"/>
                  <a:gd name="T12" fmla="*/ 54 w 54"/>
                  <a:gd name="T13" fmla="*/ 40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54" y="40"/>
                    </a:moveTo>
                    <a:lnTo>
                      <a:pt x="54" y="54"/>
                    </a:lnTo>
                    <a:lnTo>
                      <a:pt x="0" y="54"/>
                    </a:lnTo>
                    <a:lnTo>
                      <a:pt x="0" y="0"/>
                    </a:lnTo>
                    <a:lnTo>
                      <a:pt x="15" y="0"/>
                    </a:lnTo>
                    <a:lnTo>
                      <a:pt x="15" y="40"/>
                    </a:lnTo>
                    <a:lnTo>
                      <a:pt x="54" y="4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64" name="Freeform 101">
                <a:extLst>
                  <a:ext uri="{FF2B5EF4-FFF2-40B4-BE49-F238E27FC236}">
                    <a16:creationId xmlns:a16="http://schemas.microsoft.com/office/drawing/2014/main" id="{EB7F8C1A-7445-465C-AC41-7FEA5F85AEF8}"/>
                  </a:ext>
                </a:extLst>
              </p:cNvPr>
              <p:cNvSpPr>
                <a:spLocks/>
              </p:cNvSpPr>
              <p:nvPr/>
            </p:nvSpPr>
            <p:spPr bwMode="auto">
              <a:xfrm>
                <a:off x="5344" y="845"/>
                <a:ext cx="52" cy="54"/>
              </a:xfrm>
              <a:custGeom>
                <a:avLst/>
                <a:gdLst>
                  <a:gd name="T0" fmla="*/ 0 w 52"/>
                  <a:gd name="T1" fmla="*/ 13 h 54"/>
                  <a:gd name="T2" fmla="*/ 0 w 52"/>
                  <a:gd name="T3" fmla="*/ 0 h 54"/>
                  <a:gd name="T4" fmla="*/ 52 w 52"/>
                  <a:gd name="T5" fmla="*/ 0 h 54"/>
                  <a:gd name="T6" fmla="*/ 52 w 52"/>
                  <a:gd name="T7" fmla="*/ 54 h 54"/>
                  <a:gd name="T8" fmla="*/ 39 w 52"/>
                  <a:gd name="T9" fmla="*/ 54 h 54"/>
                  <a:gd name="T10" fmla="*/ 39 w 52"/>
                  <a:gd name="T11" fmla="*/ 13 h 54"/>
                  <a:gd name="T12" fmla="*/ 0 w 52"/>
                  <a:gd name="T13" fmla="*/ 13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0" y="13"/>
                    </a:moveTo>
                    <a:lnTo>
                      <a:pt x="0" y="0"/>
                    </a:lnTo>
                    <a:lnTo>
                      <a:pt x="52" y="0"/>
                    </a:lnTo>
                    <a:lnTo>
                      <a:pt x="52" y="54"/>
                    </a:lnTo>
                    <a:lnTo>
                      <a:pt x="39" y="54"/>
                    </a:lnTo>
                    <a:lnTo>
                      <a:pt x="39" y="13"/>
                    </a:lnTo>
                    <a:lnTo>
                      <a:pt x="0" y="13"/>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grpSp>
      <p:grpSp>
        <p:nvGrpSpPr>
          <p:cNvPr id="183" name="Group 182">
            <a:extLst>
              <a:ext uri="{FF2B5EF4-FFF2-40B4-BE49-F238E27FC236}">
                <a16:creationId xmlns:a16="http://schemas.microsoft.com/office/drawing/2014/main" id="{EB432646-CCAE-4DCC-8A99-BFC8E0A3348B}"/>
              </a:ext>
            </a:extLst>
          </p:cNvPr>
          <p:cNvGrpSpPr/>
          <p:nvPr/>
        </p:nvGrpSpPr>
        <p:grpSpPr>
          <a:xfrm>
            <a:off x="2056336" y="1638190"/>
            <a:ext cx="665246" cy="717560"/>
            <a:chOff x="1880420" y="1311641"/>
            <a:chExt cx="834198" cy="899800"/>
          </a:xfrm>
        </p:grpSpPr>
        <p:sp>
          <p:nvSpPr>
            <p:cNvPr id="168" name="Hexagon 167">
              <a:extLst>
                <a:ext uri="{FF2B5EF4-FFF2-40B4-BE49-F238E27FC236}">
                  <a16:creationId xmlns:a16="http://schemas.microsoft.com/office/drawing/2014/main" id="{9E007C82-14EE-4F95-9267-6E3DAABE7435}"/>
                </a:ext>
              </a:extLst>
            </p:cNvPr>
            <p:cNvSpPr/>
            <p:nvPr/>
          </p:nvSpPr>
          <p:spPr>
            <a:xfrm rot="5400000">
              <a:off x="1826157" y="1365904"/>
              <a:ext cx="786750" cy="678224"/>
            </a:xfrm>
            <a:prstGeom prst="hexagon">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69" name="Hexagon 168">
              <a:extLst>
                <a:ext uri="{FF2B5EF4-FFF2-40B4-BE49-F238E27FC236}">
                  <a16:creationId xmlns:a16="http://schemas.microsoft.com/office/drawing/2014/main" id="{5DF05C52-2D7D-475C-B754-60BC9AF5D6FE}"/>
                </a:ext>
              </a:extLst>
            </p:cNvPr>
            <p:cNvSpPr/>
            <p:nvPr/>
          </p:nvSpPr>
          <p:spPr>
            <a:xfrm rot="5400000">
              <a:off x="1903437" y="1400258"/>
              <a:ext cx="871270" cy="751093"/>
            </a:xfrm>
            <a:prstGeom prst="hexagon">
              <a:avLst/>
            </a:prstGeom>
            <a:solidFill>
              <a:schemeClr val="bg1"/>
            </a:solidFill>
            <a:ln>
              <a:solidFill>
                <a:srgbClr val="B296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solidFill>
                    <a:srgbClr val="44546A"/>
                  </a:solidFill>
                </a:ln>
                <a:solidFill>
                  <a:prstClr val="white"/>
                </a:solidFill>
                <a:effectLst/>
                <a:uLnTx/>
                <a:uFillTx/>
                <a:latin typeface="Segoe UI"/>
                <a:ea typeface="+mn-ea"/>
                <a:cs typeface="+mn-cs"/>
              </a:endParaRPr>
            </a:p>
          </p:txBody>
        </p:sp>
        <p:grpSp>
          <p:nvGrpSpPr>
            <p:cNvPr id="170" name="occupant experience" descr="occupant experience, accelerate">
              <a:extLst>
                <a:ext uri="{FF2B5EF4-FFF2-40B4-BE49-F238E27FC236}">
                  <a16:creationId xmlns:a16="http://schemas.microsoft.com/office/drawing/2014/main" id="{79D18E0D-27EE-4CFD-9CF4-FE3D48576DA8}"/>
                </a:ext>
              </a:extLst>
            </p:cNvPr>
            <p:cNvGrpSpPr/>
            <p:nvPr/>
          </p:nvGrpSpPr>
          <p:grpSpPr>
            <a:xfrm>
              <a:off x="2118511" y="1556090"/>
              <a:ext cx="441122" cy="439428"/>
              <a:chOff x="2573395" y="3063240"/>
              <a:chExt cx="377930" cy="376480"/>
            </a:xfrm>
          </p:grpSpPr>
          <p:sp>
            <p:nvSpPr>
              <p:cNvPr id="171" name="Oval 229">
                <a:extLst>
                  <a:ext uri="{FF2B5EF4-FFF2-40B4-BE49-F238E27FC236}">
                    <a16:creationId xmlns:a16="http://schemas.microsoft.com/office/drawing/2014/main" id="{246E5480-C2C0-4CD0-AD3D-04F024C37C50}"/>
                  </a:ext>
                </a:extLst>
              </p:cNvPr>
              <p:cNvSpPr>
                <a:spLocks noChangeArrowheads="1"/>
              </p:cNvSpPr>
              <p:nvPr/>
            </p:nvSpPr>
            <p:spPr bwMode="auto">
              <a:xfrm>
                <a:off x="2812316" y="3063240"/>
                <a:ext cx="79641" cy="79640"/>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2" name="Oval 230">
                <a:extLst>
                  <a:ext uri="{FF2B5EF4-FFF2-40B4-BE49-F238E27FC236}">
                    <a16:creationId xmlns:a16="http://schemas.microsoft.com/office/drawing/2014/main" id="{0B2247B5-CE7B-44C1-AED5-11CBF7CA0BD4}"/>
                  </a:ext>
                </a:extLst>
              </p:cNvPr>
              <p:cNvSpPr>
                <a:spLocks noChangeArrowheads="1"/>
              </p:cNvSpPr>
              <p:nvPr/>
            </p:nvSpPr>
            <p:spPr bwMode="auto">
              <a:xfrm>
                <a:off x="2781908" y="3196456"/>
                <a:ext cx="59369" cy="5936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3" name="Oval 231">
                <a:extLst>
                  <a:ext uri="{FF2B5EF4-FFF2-40B4-BE49-F238E27FC236}">
                    <a16:creationId xmlns:a16="http://schemas.microsoft.com/office/drawing/2014/main" id="{42A90607-3A9F-440F-BB80-432B92CA8259}"/>
                  </a:ext>
                </a:extLst>
              </p:cNvPr>
              <p:cNvSpPr>
                <a:spLocks noChangeArrowheads="1"/>
              </p:cNvSpPr>
              <p:nvPr/>
            </p:nvSpPr>
            <p:spPr bwMode="auto">
              <a:xfrm>
                <a:off x="2692131" y="3326776"/>
                <a:ext cx="30409" cy="28960"/>
              </a:xfrm>
              <a:prstGeom prst="ellipse">
                <a:avLst/>
              </a:prstGeom>
              <a:solidFill>
                <a:srgbClr val="8FC5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4" name="Oval 232">
                <a:extLst>
                  <a:ext uri="{FF2B5EF4-FFF2-40B4-BE49-F238E27FC236}">
                    <a16:creationId xmlns:a16="http://schemas.microsoft.com/office/drawing/2014/main" id="{62902752-5DD0-48D4-A142-7D9F04AC9743}"/>
                  </a:ext>
                </a:extLst>
              </p:cNvPr>
              <p:cNvSpPr>
                <a:spLocks noChangeArrowheads="1"/>
              </p:cNvSpPr>
              <p:nvPr/>
            </p:nvSpPr>
            <p:spPr bwMode="auto">
              <a:xfrm>
                <a:off x="2738468" y="3283336"/>
                <a:ext cx="40544" cy="39096"/>
              </a:xfrm>
              <a:prstGeom prst="ellipse">
                <a:avLst/>
              </a:prstGeom>
              <a:solidFill>
                <a:srgbClr val="479F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5" name="Oval 233">
                <a:extLst>
                  <a:ext uri="{FF2B5EF4-FFF2-40B4-BE49-F238E27FC236}">
                    <a16:creationId xmlns:a16="http://schemas.microsoft.com/office/drawing/2014/main" id="{2339EDD0-4A82-40E0-BB9A-B01F0EB4172E}"/>
                  </a:ext>
                </a:extLst>
              </p:cNvPr>
              <p:cNvSpPr>
                <a:spLocks noChangeArrowheads="1"/>
              </p:cNvSpPr>
              <p:nvPr/>
            </p:nvSpPr>
            <p:spPr bwMode="auto">
              <a:xfrm>
                <a:off x="2650139" y="3357184"/>
                <a:ext cx="20272" cy="18824"/>
              </a:xfrm>
              <a:prstGeom prst="ellipse">
                <a:avLst/>
              </a:prstGeom>
              <a:solidFill>
                <a:srgbClr val="BDD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6" name="Oval 234">
                <a:extLst>
                  <a:ext uri="{FF2B5EF4-FFF2-40B4-BE49-F238E27FC236}">
                    <a16:creationId xmlns:a16="http://schemas.microsoft.com/office/drawing/2014/main" id="{A9BFAAF6-3C9D-47AD-94E7-AB572971AD31}"/>
                  </a:ext>
                </a:extLst>
              </p:cNvPr>
              <p:cNvSpPr>
                <a:spLocks noChangeArrowheads="1"/>
              </p:cNvSpPr>
              <p:nvPr/>
            </p:nvSpPr>
            <p:spPr bwMode="auto">
              <a:xfrm>
                <a:off x="2605251" y="3367320"/>
                <a:ext cx="20272" cy="20272"/>
              </a:xfrm>
              <a:prstGeom prst="ellipse">
                <a:avLst/>
              </a:prstGeom>
              <a:solidFill>
                <a:srgbClr val="D4E8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77" name="Freeform 235">
                <a:extLst>
                  <a:ext uri="{FF2B5EF4-FFF2-40B4-BE49-F238E27FC236}">
                    <a16:creationId xmlns:a16="http://schemas.microsoft.com/office/drawing/2014/main" id="{A9BAAAC0-656A-424B-831E-F74D06B8A629}"/>
                  </a:ext>
                </a:extLst>
              </p:cNvPr>
              <p:cNvSpPr>
                <a:spLocks/>
              </p:cNvSpPr>
              <p:nvPr/>
            </p:nvSpPr>
            <p:spPr bwMode="auto">
              <a:xfrm>
                <a:off x="2573395" y="3063240"/>
                <a:ext cx="377930" cy="376480"/>
              </a:xfrm>
              <a:custGeom>
                <a:avLst/>
                <a:gdLst>
                  <a:gd name="T0" fmla="*/ 505 w 565"/>
                  <a:gd name="T1" fmla="*/ 0 h 564"/>
                  <a:gd name="T2" fmla="*/ 0 w 565"/>
                  <a:gd name="T3" fmla="*/ 505 h 564"/>
                  <a:gd name="T4" fmla="*/ 0 w 565"/>
                  <a:gd name="T5" fmla="*/ 564 h 564"/>
                  <a:gd name="T6" fmla="*/ 565 w 565"/>
                  <a:gd name="T7" fmla="*/ 564 h 564"/>
                  <a:gd name="T8" fmla="*/ 565 w 565"/>
                  <a:gd name="T9" fmla="*/ 0 h 564"/>
                  <a:gd name="T10" fmla="*/ 505 w 565"/>
                  <a:gd name="T11" fmla="*/ 0 h 564"/>
                </a:gdLst>
                <a:ahLst/>
                <a:cxnLst>
                  <a:cxn ang="0">
                    <a:pos x="T0" y="T1"/>
                  </a:cxn>
                  <a:cxn ang="0">
                    <a:pos x="T2" y="T3"/>
                  </a:cxn>
                  <a:cxn ang="0">
                    <a:pos x="T4" y="T5"/>
                  </a:cxn>
                  <a:cxn ang="0">
                    <a:pos x="T6" y="T7"/>
                  </a:cxn>
                  <a:cxn ang="0">
                    <a:pos x="T8" y="T9"/>
                  </a:cxn>
                  <a:cxn ang="0">
                    <a:pos x="T10" y="T11"/>
                  </a:cxn>
                </a:cxnLst>
                <a:rect l="0" t="0" r="r" b="b"/>
                <a:pathLst>
                  <a:path w="565" h="564">
                    <a:moveTo>
                      <a:pt x="505" y="0"/>
                    </a:moveTo>
                    <a:cubicBezTo>
                      <a:pt x="505" y="279"/>
                      <a:pt x="279" y="505"/>
                      <a:pt x="0" y="505"/>
                    </a:cubicBezTo>
                    <a:cubicBezTo>
                      <a:pt x="0" y="564"/>
                      <a:pt x="0" y="564"/>
                      <a:pt x="0" y="564"/>
                    </a:cubicBezTo>
                    <a:cubicBezTo>
                      <a:pt x="565" y="564"/>
                      <a:pt x="565" y="564"/>
                      <a:pt x="565" y="564"/>
                    </a:cubicBezTo>
                    <a:cubicBezTo>
                      <a:pt x="565" y="0"/>
                      <a:pt x="565" y="0"/>
                      <a:pt x="565" y="0"/>
                    </a:cubicBezTo>
                    <a:lnTo>
                      <a:pt x="505"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sp>
          <p:nvSpPr>
            <p:cNvPr id="182" name="Hexagon 181">
              <a:extLst>
                <a:ext uri="{FF2B5EF4-FFF2-40B4-BE49-F238E27FC236}">
                  <a16:creationId xmlns:a16="http://schemas.microsoft.com/office/drawing/2014/main" id="{DD2EDA6F-E221-4BB0-ACAF-882B9BC55FF5}"/>
                </a:ext>
              </a:extLst>
            </p:cNvPr>
            <p:cNvSpPr/>
            <p:nvPr/>
          </p:nvSpPr>
          <p:spPr>
            <a:xfrm rot="5400000">
              <a:off x="1903437" y="1400259"/>
              <a:ext cx="871270" cy="751093"/>
            </a:xfrm>
            <a:prstGeom prst="hexagon">
              <a:avLst/>
            </a:prstGeom>
            <a:solidFill>
              <a:schemeClr val="bg1">
                <a:alpha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solidFill>
                    <a:srgbClr val="44546A"/>
                  </a:solidFill>
                </a:ln>
                <a:solidFill>
                  <a:prstClr val="white"/>
                </a:solidFill>
                <a:effectLst/>
                <a:uLnTx/>
                <a:uFillTx/>
                <a:latin typeface="Segoe UI"/>
                <a:ea typeface="+mn-ea"/>
                <a:cs typeface="+mn-cs"/>
              </a:endParaRPr>
            </a:p>
          </p:txBody>
        </p:sp>
      </p:grpSp>
      <p:cxnSp>
        <p:nvCxnSpPr>
          <p:cNvPr id="189" name="Straight Connector 188">
            <a:extLst>
              <a:ext uri="{FF2B5EF4-FFF2-40B4-BE49-F238E27FC236}">
                <a16:creationId xmlns:a16="http://schemas.microsoft.com/office/drawing/2014/main" id="{4292C474-F2DC-425E-9611-D88921A19098}"/>
              </a:ext>
            </a:extLst>
          </p:cNvPr>
          <p:cNvCxnSpPr>
            <a:cxnSpLocks/>
          </p:cNvCxnSpPr>
          <p:nvPr/>
        </p:nvCxnSpPr>
        <p:spPr>
          <a:xfrm>
            <a:off x="4256287" y="5044200"/>
            <a:ext cx="370332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0B20B432-0E94-42D1-A8AF-7D3422A9B249}"/>
              </a:ext>
            </a:extLst>
          </p:cNvPr>
          <p:cNvCxnSpPr>
            <a:cxnSpLocks/>
          </p:cNvCxnSpPr>
          <p:nvPr/>
        </p:nvCxnSpPr>
        <p:spPr>
          <a:xfrm>
            <a:off x="8043856" y="5044200"/>
            <a:ext cx="370332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99" name="Group 198">
            <a:extLst>
              <a:ext uri="{FF2B5EF4-FFF2-40B4-BE49-F238E27FC236}">
                <a16:creationId xmlns:a16="http://schemas.microsoft.com/office/drawing/2014/main" id="{BD435F79-03CE-44F6-BD00-23A915EC7357}"/>
              </a:ext>
            </a:extLst>
          </p:cNvPr>
          <p:cNvGrpSpPr/>
          <p:nvPr/>
        </p:nvGrpSpPr>
        <p:grpSpPr>
          <a:xfrm>
            <a:off x="3432087" y="4483855"/>
            <a:ext cx="692239" cy="611843"/>
            <a:chOff x="3299460" y="3882763"/>
            <a:chExt cx="692239" cy="611843"/>
          </a:xfrm>
        </p:grpSpPr>
        <p:sp>
          <p:nvSpPr>
            <p:cNvPr id="193" name="Arc 192">
              <a:extLst>
                <a:ext uri="{FF2B5EF4-FFF2-40B4-BE49-F238E27FC236}">
                  <a16:creationId xmlns:a16="http://schemas.microsoft.com/office/drawing/2014/main" id="{2168EDEB-AADB-43E9-A0F2-BD351FF6142B}"/>
                </a:ext>
              </a:extLst>
            </p:cNvPr>
            <p:cNvSpPr/>
            <p:nvPr/>
          </p:nvSpPr>
          <p:spPr>
            <a:xfrm>
              <a:off x="3299460" y="3996766"/>
              <a:ext cx="497840" cy="497840"/>
            </a:xfrm>
            <a:prstGeom prst="arc">
              <a:avLst>
                <a:gd name="adj1" fmla="val 21003541"/>
                <a:gd name="adj2" fmla="val 18137012"/>
              </a:avLst>
            </a:prstGeom>
            <a:noFill/>
            <a:ln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Segoe UI"/>
                <a:ea typeface="+mn-ea"/>
                <a:cs typeface="+mn-cs"/>
              </a:endParaRPr>
            </a:p>
          </p:txBody>
        </p:sp>
        <p:sp>
          <p:nvSpPr>
            <p:cNvPr id="197" name="Freeform: Shape 196">
              <a:extLst>
                <a:ext uri="{FF2B5EF4-FFF2-40B4-BE49-F238E27FC236}">
                  <a16:creationId xmlns:a16="http://schemas.microsoft.com/office/drawing/2014/main" id="{6E44F292-D425-4BA0-9FB2-80328E2861D8}"/>
                </a:ext>
              </a:extLst>
            </p:cNvPr>
            <p:cNvSpPr>
              <a:spLocks/>
            </p:cNvSpPr>
            <p:nvPr/>
          </p:nvSpPr>
          <p:spPr>
            <a:xfrm>
              <a:off x="3424031" y="3882763"/>
              <a:ext cx="567668" cy="539019"/>
            </a:xfrm>
            <a:custGeom>
              <a:avLst/>
              <a:gdLst/>
              <a:ahLst/>
              <a:cxnLst/>
              <a:rect l="l" t="t" r="r" b="b"/>
              <a:pathLst>
                <a:path w="567668" h="539019">
                  <a:moveTo>
                    <a:pt x="553343" y="0"/>
                  </a:moveTo>
                  <a:lnTo>
                    <a:pt x="567668" y="20464"/>
                  </a:lnTo>
                  <a:cubicBezTo>
                    <a:pt x="509278" y="64393"/>
                    <a:pt x="444339" y="132061"/>
                    <a:pt x="372852" y="223466"/>
                  </a:cubicBezTo>
                  <a:cubicBezTo>
                    <a:pt x="301365" y="314871"/>
                    <a:pt x="246794" y="400274"/>
                    <a:pt x="209141" y="479673"/>
                  </a:cubicBezTo>
                  <a:lnTo>
                    <a:pt x="178854" y="500137"/>
                  </a:lnTo>
                  <a:cubicBezTo>
                    <a:pt x="153752" y="517600"/>
                    <a:pt x="136699" y="530560"/>
                    <a:pt x="127695" y="539019"/>
                  </a:cubicBezTo>
                  <a:cubicBezTo>
                    <a:pt x="124148" y="526195"/>
                    <a:pt x="116371" y="505185"/>
                    <a:pt x="104366" y="475990"/>
                  </a:cubicBezTo>
                  <a:lnTo>
                    <a:pt x="92906" y="449387"/>
                  </a:lnTo>
                  <a:cubicBezTo>
                    <a:pt x="76535" y="411188"/>
                    <a:pt x="61324" y="382948"/>
                    <a:pt x="47272" y="364666"/>
                  </a:cubicBezTo>
                  <a:cubicBezTo>
                    <a:pt x="33220" y="346385"/>
                    <a:pt x="17463" y="334244"/>
                    <a:pt x="0" y="328241"/>
                  </a:cubicBezTo>
                  <a:cubicBezTo>
                    <a:pt x="29468" y="297136"/>
                    <a:pt x="56480" y="281583"/>
                    <a:pt x="81037" y="281583"/>
                  </a:cubicBezTo>
                  <a:cubicBezTo>
                    <a:pt x="102047" y="281583"/>
                    <a:pt x="125375" y="310096"/>
                    <a:pt x="151024" y="367122"/>
                  </a:cubicBezTo>
                  <a:lnTo>
                    <a:pt x="163711" y="395772"/>
                  </a:lnTo>
                  <a:cubicBezTo>
                    <a:pt x="209823" y="318009"/>
                    <a:pt x="269032" y="242429"/>
                    <a:pt x="341337" y="169032"/>
                  </a:cubicBezTo>
                  <a:cubicBezTo>
                    <a:pt x="413643" y="95635"/>
                    <a:pt x="484312" y="39291"/>
                    <a:pt x="553343" y="0"/>
                  </a:cubicBezTo>
                  <a:close/>
                </a:path>
              </a:pathLst>
            </a:cu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200"/>
                </a:spcBef>
                <a:spcAft>
                  <a:spcPts val="400"/>
                </a:spcAft>
                <a:buClrTx/>
                <a:buSzTx/>
                <a:buFontTx/>
                <a:buNone/>
                <a:tabLst/>
                <a:defRPr/>
              </a:pPr>
              <a:endParaRPr kumimoji="0" lang="en-US" sz="6600" b="0" i="0" u="none" strike="noStrike" kern="1200" cap="none" spc="0" normalizeH="0" baseline="0" noProof="0">
                <a:ln>
                  <a:noFill/>
                </a:ln>
                <a:solidFill>
                  <a:srgbClr val="00B050"/>
                </a:solidFill>
                <a:effectLst/>
                <a:uLnTx/>
                <a:uFillTx/>
                <a:latin typeface="SegoeUI"/>
                <a:ea typeface="+mn-ea"/>
                <a:cs typeface="+mn-cs"/>
              </a:endParaRPr>
            </a:p>
          </p:txBody>
        </p:sp>
      </p:grpSp>
      <p:grpSp>
        <p:nvGrpSpPr>
          <p:cNvPr id="200" name="Group 199">
            <a:extLst>
              <a:ext uri="{FF2B5EF4-FFF2-40B4-BE49-F238E27FC236}">
                <a16:creationId xmlns:a16="http://schemas.microsoft.com/office/drawing/2014/main" id="{ABA1593A-C60A-4AA2-83A1-0DF16691C44B}"/>
              </a:ext>
            </a:extLst>
          </p:cNvPr>
          <p:cNvGrpSpPr/>
          <p:nvPr/>
        </p:nvGrpSpPr>
        <p:grpSpPr>
          <a:xfrm>
            <a:off x="10940550" y="4312405"/>
            <a:ext cx="692239" cy="611843"/>
            <a:chOff x="3299460" y="3882763"/>
            <a:chExt cx="692239" cy="611843"/>
          </a:xfrm>
        </p:grpSpPr>
        <p:sp>
          <p:nvSpPr>
            <p:cNvPr id="201" name="Arc 200">
              <a:extLst>
                <a:ext uri="{FF2B5EF4-FFF2-40B4-BE49-F238E27FC236}">
                  <a16:creationId xmlns:a16="http://schemas.microsoft.com/office/drawing/2014/main" id="{6D419598-286A-4714-B726-65FEAE396149}"/>
                </a:ext>
              </a:extLst>
            </p:cNvPr>
            <p:cNvSpPr/>
            <p:nvPr/>
          </p:nvSpPr>
          <p:spPr>
            <a:xfrm>
              <a:off x="3299460" y="3996766"/>
              <a:ext cx="497840" cy="497840"/>
            </a:xfrm>
            <a:prstGeom prst="arc">
              <a:avLst>
                <a:gd name="adj1" fmla="val 21003541"/>
                <a:gd name="adj2" fmla="val 18137012"/>
              </a:avLst>
            </a:prstGeom>
            <a:noFill/>
            <a:ln w="19050" cap="rnd">
              <a:solidFill>
                <a:srgbClr val="00B050"/>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E6B8BDF4-C7B3-456A-BB77-7DB1FF2017ED}"/>
                </a:ext>
              </a:extLst>
            </p:cNvPr>
            <p:cNvSpPr>
              <a:spLocks/>
            </p:cNvSpPr>
            <p:nvPr/>
          </p:nvSpPr>
          <p:spPr>
            <a:xfrm>
              <a:off x="3424031" y="3882763"/>
              <a:ext cx="567668" cy="539019"/>
            </a:xfrm>
            <a:custGeom>
              <a:avLst/>
              <a:gdLst/>
              <a:ahLst/>
              <a:cxnLst/>
              <a:rect l="l" t="t" r="r" b="b"/>
              <a:pathLst>
                <a:path w="567668" h="539019">
                  <a:moveTo>
                    <a:pt x="553343" y="0"/>
                  </a:moveTo>
                  <a:lnTo>
                    <a:pt x="567668" y="20464"/>
                  </a:lnTo>
                  <a:cubicBezTo>
                    <a:pt x="509278" y="64393"/>
                    <a:pt x="444339" y="132061"/>
                    <a:pt x="372852" y="223466"/>
                  </a:cubicBezTo>
                  <a:cubicBezTo>
                    <a:pt x="301365" y="314871"/>
                    <a:pt x="246794" y="400274"/>
                    <a:pt x="209141" y="479673"/>
                  </a:cubicBezTo>
                  <a:lnTo>
                    <a:pt x="178854" y="500137"/>
                  </a:lnTo>
                  <a:cubicBezTo>
                    <a:pt x="153752" y="517600"/>
                    <a:pt x="136699" y="530560"/>
                    <a:pt x="127695" y="539019"/>
                  </a:cubicBezTo>
                  <a:cubicBezTo>
                    <a:pt x="124148" y="526195"/>
                    <a:pt x="116371" y="505185"/>
                    <a:pt x="104366" y="475990"/>
                  </a:cubicBezTo>
                  <a:lnTo>
                    <a:pt x="92906" y="449387"/>
                  </a:lnTo>
                  <a:cubicBezTo>
                    <a:pt x="76535" y="411188"/>
                    <a:pt x="61324" y="382948"/>
                    <a:pt x="47272" y="364666"/>
                  </a:cubicBezTo>
                  <a:cubicBezTo>
                    <a:pt x="33220" y="346385"/>
                    <a:pt x="17463" y="334244"/>
                    <a:pt x="0" y="328241"/>
                  </a:cubicBezTo>
                  <a:cubicBezTo>
                    <a:pt x="29468" y="297136"/>
                    <a:pt x="56480" y="281583"/>
                    <a:pt x="81037" y="281583"/>
                  </a:cubicBezTo>
                  <a:cubicBezTo>
                    <a:pt x="102047" y="281583"/>
                    <a:pt x="125375" y="310096"/>
                    <a:pt x="151024" y="367122"/>
                  </a:cubicBezTo>
                  <a:lnTo>
                    <a:pt x="163711" y="395772"/>
                  </a:lnTo>
                  <a:cubicBezTo>
                    <a:pt x="209823" y="318009"/>
                    <a:pt x="269032" y="242429"/>
                    <a:pt x="341337" y="169032"/>
                  </a:cubicBezTo>
                  <a:cubicBezTo>
                    <a:pt x="413643" y="95635"/>
                    <a:pt x="484312" y="39291"/>
                    <a:pt x="553343" y="0"/>
                  </a:cubicBezTo>
                  <a:close/>
                </a:path>
              </a:pathLst>
            </a:custGeom>
            <a:noFill/>
            <a:ln w="19050" cap="rnd">
              <a:solidFill>
                <a:srgbClr val="00B050"/>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203" name="Rectangle 202">
            <a:extLst>
              <a:ext uri="{FF2B5EF4-FFF2-40B4-BE49-F238E27FC236}">
                <a16:creationId xmlns:a16="http://schemas.microsoft.com/office/drawing/2014/main" id="{70B0DB4D-297F-48C9-944D-4D26108B7FA5}"/>
              </a:ext>
            </a:extLst>
          </p:cNvPr>
          <p:cNvSpPr>
            <a:spLocks/>
          </p:cNvSpPr>
          <p:nvPr/>
        </p:nvSpPr>
        <p:spPr>
          <a:xfrm>
            <a:off x="1584375" y="5164153"/>
            <a:ext cx="1472006" cy="400110"/>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t">
            <a:spAutoFit/>
          </a:bodyPr>
          <a:lstStyle/>
          <a:p>
            <a:pPr marL="0" marR="0" lvl="0" indent="0" algn="ctr" defTabSz="914400" rtl="0" eaLnBrk="1" fontAlgn="auto" latinLnBrk="0" hangingPunct="1">
              <a:lnSpc>
                <a:spcPct val="100000"/>
              </a:lnSpc>
              <a:spcBef>
                <a:spcPts val="200"/>
              </a:spcBef>
              <a:spcAft>
                <a:spcPts val="400"/>
              </a:spcAft>
              <a:buClrTx/>
              <a:buSzTx/>
              <a:buFontTx/>
              <a:buNone/>
              <a:tabLst/>
              <a:defRPr/>
            </a:pPr>
            <a:r>
              <a:rPr lang="en-IN" sz="2000" dirty="0">
                <a:solidFill>
                  <a:schemeClr val="tx1"/>
                </a:solidFill>
                <a:latin typeface="Segoe UI Semibold"/>
              </a:rPr>
              <a:t>60</a:t>
            </a:r>
            <a:r>
              <a:rPr kumimoji="0" lang="en-IN" sz="2000" b="0" i="0" u="none" strike="noStrike" kern="1200" cap="none" spc="0" normalizeH="0" baseline="0" noProof="0" dirty="0">
                <a:ln>
                  <a:noFill/>
                </a:ln>
                <a:solidFill>
                  <a:schemeClr val="tx1"/>
                </a:solidFill>
                <a:effectLst/>
                <a:uLnTx/>
                <a:uFillTx/>
                <a:latin typeface="Segoe UI Semibold"/>
                <a:ea typeface="+mn-ea"/>
                <a:cs typeface="+mn-cs"/>
              </a:rPr>
              <a:t> minutes</a:t>
            </a:r>
          </a:p>
        </p:txBody>
      </p:sp>
      <p:sp>
        <p:nvSpPr>
          <p:cNvPr id="204" name="Rectangle 203">
            <a:extLst>
              <a:ext uri="{FF2B5EF4-FFF2-40B4-BE49-F238E27FC236}">
                <a16:creationId xmlns:a16="http://schemas.microsoft.com/office/drawing/2014/main" id="{A034055B-6D85-4A46-982B-834EE4A51573}"/>
              </a:ext>
            </a:extLst>
          </p:cNvPr>
          <p:cNvSpPr>
            <a:spLocks/>
          </p:cNvSpPr>
          <p:nvPr/>
        </p:nvSpPr>
        <p:spPr>
          <a:xfrm>
            <a:off x="9216324" y="5164153"/>
            <a:ext cx="1358385" cy="400110"/>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t">
            <a:spAutoFit/>
          </a:bodyPr>
          <a:lstStyle/>
          <a:p>
            <a:pPr marL="0" marR="0" lvl="0" indent="0" algn="ctr" defTabSz="914400" rtl="0" eaLnBrk="1" fontAlgn="auto" latinLnBrk="0" hangingPunct="1">
              <a:lnSpc>
                <a:spcPct val="100000"/>
              </a:lnSpc>
              <a:spcBef>
                <a:spcPts val="200"/>
              </a:spcBef>
              <a:spcAft>
                <a:spcPts val="400"/>
              </a:spcAft>
              <a:buClrTx/>
              <a:buSzTx/>
              <a:buFontTx/>
              <a:buNone/>
              <a:tabLst/>
              <a:defRPr/>
            </a:pPr>
            <a:r>
              <a:rPr kumimoji="0" lang="en-US" sz="2000" b="0" i="0" u="none" strike="noStrike" kern="1200" cap="none" spc="0" normalizeH="0" baseline="0" noProof="0" dirty="0">
                <a:ln>
                  <a:noFill/>
                </a:ln>
                <a:solidFill>
                  <a:schemeClr val="tx1"/>
                </a:solidFill>
                <a:effectLst/>
                <a:uLnTx/>
                <a:uFillTx/>
                <a:latin typeface="Segoe UI Semibold"/>
                <a:ea typeface="+mn-ea"/>
                <a:cs typeface="+mn-cs"/>
              </a:rPr>
              <a:t>4-8 weeks</a:t>
            </a:r>
          </a:p>
        </p:txBody>
      </p:sp>
      <p:sp>
        <p:nvSpPr>
          <p:cNvPr id="205" name="Rectangle 204">
            <a:extLst>
              <a:ext uri="{FF2B5EF4-FFF2-40B4-BE49-F238E27FC236}">
                <a16:creationId xmlns:a16="http://schemas.microsoft.com/office/drawing/2014/main" id="{3CBBA1D1-BED6-4C6E-A24F-3D74A623918A}"/>
              </a:ext>
            </a:extLst>
          </p:cNvPr>
          <p:cNvSpPr>
            <a:spLocks/>
          </p:cNvSpPr>
          <p:nvPr/>
        </p:nvSpPr>
        <p:spPr>
          <a:xfrm>
            <a:off x="5521890" y="5164153"/>
            <a:ext cx="1172117" cy="400110"/>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t">
            <a:spAutoFit/>
          </a:bodyPr>
          <a:lstStyle/>
          <a:p>
            <a:pPr marL="0" marR="0" lvl="0" indent="0" algn="ctr" defTabSz="914400" rtl="0" eaLnBrk="1" fontAlgn="auto" latinLnBrk="0" hangingPunct="1">
              <a:lnSpc>
                <a:spcPct val="100000"/>
              </a:lnSpc>
              <a:spcBef>
                <a:spcPts val="200"/>
              </a:spcBef>
              <a:spcAft>
                <a:spcPts val="400"/>
              </a:spcAft>
              <a:buClrTx/>
              <a:buSzTx/>
              <a:buFontTx/>
              <a:buNone/>
              <a:tabLst/>
              <a:defRPr/>
            </a:pPr>
            <a:r>
              <a:rPr kumimoji="0" lang="en-US" sz="2000" b="0" i="0" u="none" strike="noStrike" kern="1200" cap="none" spc="0" normalizeH="0" baseline="0" noProof="0" dirty="0">
                <a:ln>
                  <a:noFill/>
                </a:ln>
                <a:solidFill>
                  <a:schemeClr val="tx1"/>
                </a:solidFill>
                <a:effectLst/>
                <a:uLnTx/>
                <a:uFillTx/>
                <a:latin typeface="Segoe UI Semibold"/>
                <a:ea typeface="+mn-ea"/>
                <a:cs typeface="+mn-cs"/>
              </a:rPr>
              <a:t>3-5 days</a:t>
            </a:r>
          </a:p>
        </p:txBody>
      </p:sp>
      <p:grpSp>
        <p:nvGrpSpPr>
          <p:cNvPr id="74" name="Group 73">
            <a:extLst>
              <a:ext uri="{FF2B5EF4-FFF2-40B4-BE49-F238E27FC236}">
                <a16:creationId xmlns:a16="http://schemas.microsoft.com/office/drawing/2014/main" id="{175AC498-B204-4D80-8195-9FE40C06C9C4}"/>
              </a:ext>
            </a:extLst>
          </p:cNvPr>
          <p:cNvGrpSpPr/>
          <p:nvPr/>
        </p:nvGrpSpPr>
        <p:grpSpPr>
          <a:xfrm>
            <a:off x="7152981" y="4312405"/>
            <a:ext cx="692239" cy="611843"/>
            <a:chOff x="3299460" y="3882763"/>
            <a:chExt cx="692239" cy="611843"/>
          </a:xfrm>
        </p:grpSpPr>
        <p:sp>
          <p:nvSpPr>
            <p:cNvPr id="75" name="Arc 74">
              <a:extLst>
                <a:ext uri="{FF2B5EF4-FFF2-40B4-BE49-F238E27FC236}">
                  <a16:creationId xmlns:a16="http://schemas.microsoft.com/office/drawing/2014/main" id="{19BFAD6B-F59B-4425-A6B3-E73CD08A7F80}"/>
                </a:ext>
              </a:extLst>
            </p:cNvPr>
            <p:cNvSpPr/>
            <p:nvPr/>
          </p:nvSpPr>
          <p:spPr>
            <a:xfrm>
              <a:off x="3299460" y="3996766"/>
              <a:ext cx="497840" cy="497840"/>
            </a:xfrm>
            <a:prstGeom prst="arc">
              <a:avLst>
                <a:gd name="adj1" fmla="val 21003541"/>
                <a:gd name="adj2" fmla="val 18137012"/>
              </a:avLst>
            </a:prstGeom>
            <a:noFill/>
            <a:ln w="19050" cap="rnd">
              <a:solidFill>
                <a:srgbClr val="00B050"/>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3A6969E2-A939-4318-8135-07087244D2D8}"/>
                </a:ext>
              </a:extLst>
            </p:cNvPr>
            <p:cNvSpPr>
              <a:spLocks/>
            </p:cNvSpPr>
            <p:nvPr/>
          </p:nvSpPr>
          <p:spPr>
            <a:xfrm>
              <a:off x="3424031" y="3882763"/>
              <a:ext cx="567668" cy="539019"/>
            </a:xfrm>
            <a:custGeom>
              <a:avLst/>
              <a:gdLst/>
              <a:ahLst/>
              <a:cxnLst/>
              <a:rect l="l" t="t" r="r" b="b"/>
              <a:pathLst>
                <a:path w="567668" h="539019">
                  <a:moveTo>
                    <a:pt x="553343" y="0"/>
                  </a:moveTo>
                  <a:lnTo>
                    <a:pt x="567668" y="20464"/>
                  </a:lnTo>
                  <a:cubicBezTo>
                    <a:pt x="509278" y="64393"/>
                    <a:pt x="444339" y="132061"/>
                    <a:pt x="372852" y="223466"/>
                  </a:cubicBezTo>
                  <a:cubicBezTo>
                    <a:pt x="301365" y="314871"/>
                    <a:pt x="246794" y="400274"/>
                    <a:pt x="209141" y="479673"/>
                  </a:cubicBezTo>
                  <a:lnTo>
                    <a:pt x="178854" y="500137"/>
                  </a:lnTo>
                  <a:cubicBezTo>
                    <a:pt x="153752" y="517600"/>
                    <a:pt x="136699" y="530560"/>
                    <a:pt x="127695" y="539019"/>
                  </a:cubicBezTo>
                  <a:cubicBezTo>
                    <a:pt x="124148" y="526195"/>
                    <a:pt x="116371" y="505185"/>
                    <a:pt x="104366" y="475990"/>
                  </a:cubicBezTo>
                  <a:lnTo>
                    <a:pt x="92906" y="449387"/>
                  </a:lnTo>
                  <a:cubicBezTo>
                    <a:pt x="76535" y="411188"/>
                    <a:pt x="61324" y="382948"/>
                    <a:pt x="47272" y="364666"/>
                  </a:cubicBezTo>
                  <a:cubicBezTo>
                    <a:pt x="33220" y="346385"/>
                    <a:pt x="17463" y="334244"/>
                    <a:pt x="0" y="328241"/>
                  </a:cubicBezTo>
                  <a:cubicBezTo>
                    <a:pt x="29468" y="297136"/>
                    <a:pt x="56480" y="281583"/>
                    <a:pt x="81037" y="281583"/>
                  </a:cubicBezTo>
                  <a:cubicBezTo>
                    <a:pt x="102047" y="281583"/>
                    <a:pt x="125375" y="310096"/>
                    <a:pt x="151024" y="367122"/>
                  </a:cubicBezTo>
                  <a:lnTo>
                    <a:pt x="163711" y="395772"/>
                  </a:lnTo>
                  <a:cubicBezTo>
                    <a:pt x="209823" y="318009"/>
                    <a:pt x="269032" y="242429"/>
                    <a:pt x="341337" y="169032"/>
                  </a:cubicBezTo>
                  <a:cubicBezTo>
                    <a:pt x="413643" y="95635"/>
                    <a:pt x="484312" y="39291"/>
                    <a:pt x="553343" y="0"/>
                  </a:cubicBezTo>
                  <a:close/>
                </a:path>
              </a:pathLst>
            </a:custGeom>
            <a:noFill/>
            <a:ln w="19050" cap="rnd">
              <a:solidFill>
                <a:srgbClr val="00B050"/>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Tree>
    <p:extLst>
      <p:ext uri="{BB962C8B-B14F-4D97-AF65-F5344CB8AC3E}">
        <p14:creationId xmlns:p14="http://schemas.microsoft.com/office/powerpoint/2010/main" val="333170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41E55-B651-9C90-956A-BB430045A698}"/>
              </a:ext>
            </a:extLst>
          </p:cNvPr>
          <p:cNvSpPr>
            <a:spLocks noGrp="1"/>
          </p:cNvSpPr>
          <p:nvPr>
            <p:ph type="title"/>
          </p:nvPr>
        </p:nvSpPr>
        <p:spPr>
          <a:xfrm>
            <a:off x="588263" y="3152001"/>
            <a:ext cx="2253630" cy="553998"/>
          </a:xfrm>
        </p:spPr>
        <p:txBody>
          <a:bodyPr/>
          <a:lstStyle/>
          <a:p>
            <a:r>
              <a:rPr lang="en-US" dirty="0"/>
              <a:t>Thank you!</a:t>
            </a:r>
          </a:p>
        </p:txBody>
      </p:sp>
    </p:spTree>
    <p:extLst>
      <p:ext uri="{BB962C8B-B14F-4D97-AF65-F5344CB8AC3E}">
        <p14:creationId xmlns:p14="http://schemas.microsoft.com/office/powerpoint/2010/main" val="1688555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403151-9F45-1E56-C7E3-A6241EECDD6C}"/>
              </a:ext>
            </a:extLst>
          </p:cNvPr>
          <p:cNvSpPr>
            <a:spLocks noGrp="1"/>
          </p:cNvSpPr>
          <p:nvPr>
            <p:ph type="title"/>
          </p:nvPr>
        </p:nvSpPr>
        <p:spPr/>
        <p:txBody>
          <a:bodyPr/>
          <a:lstStyle/>
          <a:p>
            <a:r>
              <a:rPr lang="en-US" dirty="0"/>
              <a:t>2 Day Workshop Agenda</a:t>
            </a:r>
          </a:p>
        </p:txBody>
      </p:sp>
      <p:graphicFrame>
        <p:nvGraphicFramePr>
          <p:cNvPr id="13" name="Table 3">
            <a:extLst>
              <a:ext uri="{FF2B5EF4-FFF2-40B4-BE49-F238E27FC236}">
                <a16:creationId xmlns:a16="http://schemas.microsoft.com/office/drawing/2014/main" id="{0B98C6B4-69AC-B990-03C2-3207F8CE899F}"/>
              </a:ext>
            </a:extLst>
          </p:cNvPr>
          <p:cNvGraphicFramePr>
            <a:graphicFrameLocks noGrp="1"/>
          </p:cNvGraphicFramePr>
          <p:nvPr/>
        </p:nvGraphicFramePr>
        <p:xfrm>
          <a:off x="588263" y="1608739"/>
          <a:ext cx="3667588" cy="4903928"/>
        </p:xfrm>
        <a:graphic>
          <a:graphicData uri="http://schemas.openxmlformats.org/drawingml/2006/table">
            <a:tbl>
              <a:tblPr firstRow="1" bandRow="1">
                <a:tableStyleId>{5C22544A-7EE6-4342-B048-85BDC9FD1C3A}</a:tableStyleId>
              </a:tblPr>
              <a:tblGrid>
                <a:gridCol w="898057">
                  <a:extLst>
                    <a:ext uri="{9D8B030D-6E8A-4147-A177-3AD203B41FA5}">
                      <a16:colId xmlns:a16="http://schemas.microsoft.com/office/drawing/2014/main" val="2681891878"/>
                    </a:ext>
                  </a:extLst>
                </a:gridCol>
                <a:gridCol w="2769531">
                  <a:extLst>
                    <a:ext uri="{9D8B030D-6E8A-4147-A177-3AD203B41FA5}">
                      <a16:colId xmlns:a16="http://schemas.microsoft.com/office/drawing/2014/main" val="3685026586"/>
                    </a:ext>
                  </a:extLst>
                </a:gridCol>
              </a:tblGrid>
              <a:tr h="352539">
                <a:tc>
                  <a:txBody>
                    <a:bodyPr/>
                    <a:lstStyle/>
                    <a:p>
                      <a:pPr>
                        <a:lnSpc>
                          <a:spcPct val="100000"/>
                        </a:lnSpc>
                      </a:pPr>
                      <a:r>
                        <a:rPr lang="en-US" sz="1200" dirty="0"/>
                        <a:t>Time</a:t>
                      </a:r>
                    </a:p>
                  </a:txBody>
                  <a:tcPr/>
                </a:tc>
                <a:tc>
                  <a:txBody>
                    <a:bodyPr/>
                    <a:lstStyle/>
                    <a:p>
                      <a:pPr>
                        <a:lnSpc>
                          <a:spcPct val="100000"/>
                        </a:lnSpc>
                      </a:pPr>
                      <a:r>
                        <a:rPr lang="en-US" sz="1200" dirty="0"/>
                        <a:t>Workshop Activity </a:t>
                      </a:r>
                    </a:p>
                  </a:txBody>
                  <a:tcPr/>
                </a:tc>
                <a:extLst>
                  <a:ext uri="{0D108BD9-81ED-4DB2-BD59-A6C34878D82A}">
                    <a16:rowId xmlns:a16="http://schemas.microsoft.com/office/drawing/2014/main" val="2131123082"/>
                  </a:ext>
                </a:extLst>
              </a:tr>
              <a:tr h="591913">
                <a:tc rowSpan="3">
                  <a:txBody>
                    <a:bodyPr/>
                    <a:lstStyle/>
                    <a:p>
                      <a:pPr algn="l">
                        <a:lnSpc>
                          <a:spcPct val="100000"/>
                        </a:lnSpc>
                      </a:pPr>
                      <a:r>
                        <a:rPr lang="en-US" sz="1200" dirty="0"/>
                        <a:t>9:00-11:30am </a:t>
                      </a:r>
                    </a:p>
                    <a:p>
                      <a:pPr algn="l">
                        <a:lnSpc>
                          <a:spcPct val="100000"/>
                        </a:lnSpc>
                      </a:pPr>
                      <a:r>
                        <a:rPr lang="en-US" sz="1200" dirty="0"/>
                        <a:t>(2.5 hours)</a:t>
                      </a:r>
                    </a:p>
                  </a:txBody>
                  <a:tcPr anchor="ctr"/>
                </a:tc>
                <a:tc>
                  <a:txBody>
                    <a:bodyPr/>
                    <a:lstStyle/>
                    <a:p>
                      <a:pPr marL="0" marR="0" algn="l">
                        <a:lnSpc>
                          <a:spcPct val="100000"/>
                        </a:lnSpc>
                        <a:spcBef>
                          <a:spcPts val="0"/>
                        </a:spcBef>
                        <a:spcAft>
                          <a:spcPts val="0"/>
                        </a:spcAft>
                      </a:pPr>
                      <a:r>
                        <a:rPr lang="en-US" sz="1200" kern="1200" dirty="0">
                          <a:solidFill>
                            <a:schemeClr val="dk1"/>
                          </a:solidFill>
                        </a:rPr>
                        <a:t>Quick Overview of Azure AI/ML Platforms &amp; Services</a:t>
                      </a:r>
                      <a:endParaRPr lang="en-US" sz="1200" kern="1200" dirty="0">
                        <a:solidFill>
                          <a:schemeClr val="dk1"/>
                        </a:solidFill>
                        <a:latin typeface="+mn-lt"/>
                        <a:ea typeface="+mn-ea"/>
                        <a:cs typeface="+mn-cs"/>
                      </a:endParaRPr>
                    </a:p>
                  </a:txBody>
                  <a:tcPr marL="68580" marR="68580" marT="0" marB="0" anchor="ctr"/>
                </a:tc>
                <a:extLst>
                  <a:ext uri="{0D108BD9-81ED-4DB2-BD59-A6C34878D82A}">
                    <a16:rowId xmlns:a16="http://schemas.microsoft.com/office/drawing/2014/main" val="440815165"/>
                  </a:ext>
                </a:extLst>
              </a:tr>
              <a:tr h="907467">
                <a:tc vMerge="1">
                  <a:txBody>
                    <a:bodyPr/>
                    <a:lstStyle/>
                    <a:p>
                      <a:endParaRPr lang="en-US" dirty="0"/>
                    </a:p>
                  </a:txBody>
                  <a:tcPr/>
                </a:tc>
                <a:tc>
                  <a:txBody>
                    <a:bodyPr/>
                    <a:lstStyle/>
                    <a:p>
                      <a:pPr marL="0" marR="0" algn="l">
                        <a:lnSpc>
                          <a:spcPct val="100000"/>
                        </a:lnSpc>
                        <a:spcBef>
                          <a:spcPts val="0"/>
                        </a:spcBef>
                        <a:spcAft>
                          <a:spcPts val="0"/>
                        </a:spcAft>
                      </a:pPr>
                      <a:r>
                        <a:rPr lang="en-US" sz="1200" kern="1200" dirty="0">
                          <a:solidFill>
                            <a:schemeClr val="dk1"/>
                          </a:solidFill>
                        </a:rPr>
                        <a:t>Setup Unified Data Engineering, Analysis &amp; AI Platform Environment (Storage &amp; Azure Databricks)</a:t>
                      </a:r>
                      <a:endParaRPr lang="en-US" sz="1200" kern="1200" dirty="0">
                        <a:solidFill>
                          <a:schemeClr val="dk1"/>
                        </a:solidFill>
                        <a:latin typeface="+mn-lt"/>
                        <a:ea typeface="+mn-ea"/>
                        <a:cs typeface="+mn-cs"/>
                      </a:endParaRPr>
                    </a:p>
                  </a:txBody>
                  <a:tcPr marL="68580" marR="68580" marT="0" marB="0" anchor="ctr"/>
                </a:tc>
                <a:extLst>
                  <a:ext uri="{0D108BD9-81ED-4DB2-BD59-A6C34878D82A}">
                    <a16:rowId xmlns:a16="http://schemas.microsoft.com/office/drawing/2014/main" val="81493107"/>
                  </a:ext>
                </a:extLst>
              </a:tr>
              <a:tr h="382750">
                <a:tc vMerge="1">
                  <a:txBody>
                    <a:bodyPr/>
                    <a:lstStyle/>
                    <a:p>
                      <a:endParaRPr lang="en-US" dirty="0"/>
                    </a:p>
                  </a:txBody>
                  <a:tcPr/>
                </a:tc>
                <a:tc>
                  <a:txBody>
                    <a:bodyPr/>
                    <a:lstStyle/>
                    <a:p>
                      <a:pPr marL="0" marR="0" algn="l">
                        <a:lnSpc>
                          <a:spcPct val="100000"/>
                        </a:lnSpc>
                        <a:spcBef>
                          <a:spcPts val="0"/>
                        </a:spcBef>
                        <a:spcAft>
                          <a:spcPts val="0"/>
                        </a:spcAft>
                      </a:pPr>
                      <a:r>
                        <a:rPr lang="en-US" sz="1200" kern="1200" dirty="0">
                          <a:solidFill>
                            <a:schemeClr val="dk1"/>
                          </a:solidFill>
                        </a:rPr>
                        <a:t>Theory on Smart Search Engine Methods</a:t>
                      </a:r>
                      <a:endParaRPr lang="en-US" sz="1200" kern="1200" dirty="0">
                        <a:solidFill>
                          <a:schemeClr val="dk1"/>
                        </a:solidFill>
                        <a:latin typeface="+mn-lt"/>
                        <a:ea typeface="+mn-ea"/>
                        <a:cs typeface="+mn-cs"/>
                      </a:endParaRPr>
                    </a:p>
                  </a:txBody>
                  <a:tcPr marL="68580" marR="68580" marT="0" marB="0" anchor="ctr"/>
                </a:tc>
                <a:extLst>
                  <a:ext uri="{0D108BD9-81ED-4DB2-BD59-A6C34878D82A}">
                    <a16:rowId xmlns:a16="http://schemas.microsoft.com/office/drawing/2014/main" val="415261434"/>
                  </a:ext>
                </a:extLst>
              </a:tr>
              <a:tr h="721265">
                <a:tc>
                  <a:txBody>
                    <a:bodyPr/>
                    <a:lstStyle/>
                    <a:p>
                      <a:pPr algn="l">
                        <a:lnSpc>
                          <a:spcPct val="100000"/>
                        </a:lnSpc>
                      </a:pPr>
                      <a:r>
                        <a:rPr lang="en-US" sz="1200" dirty="0"/>
                        <a:t>11:30-12:30pm </a:t>
                      </a:r>
                    </a:p>
                    <a:p>
                      <a:pPr algn="l">
                        <a:lnSpc>
                          <a:spcPct val="100000"/>
                        </a:lnSpc>
                      </a:pPr>
                      <a:r>
                        <a:rPr lang="en-US" sz="1200" dirty="0"/>
                        <a:t>(1 hour)</a:t>
                      </a:r>
                    </a:p>
                  </a:txBody>
                  <a:tcPr anchor="ctr"/>
                </a:tc>
                <a:tc>
                  <a:txBody>
                    <a:bodyPr/>
                    <a:lstStyle/>
                    <a:p>
                      <a:pPr algn="l">
                        <a:lnSpc>
                          <a:spcPct val="100000"/>
                        </a:lnSpc>
                      </a:pPr>
                      <a:r>
                        <a:rPr lang="en-US" sz="1200" kern="1200" dirty="0">
                          <a:solidFill>
                            <a:schemeClr val="dk1"/>
                          </a:solidFill>
                        </a:rPr>
                        <a:t>Lunch</a:t>
                      </a:r>
                      <a:endParaRPr lang="en-US" sz="1200" kern="1200" dirty="0">
                        <a:solidFill>
                          <a:schemeClr val="dk1"/>
                        </a:solidFill>
                        <a:latin typeface="+mn-lt"/>
                        <a:ea typeface="+mn-ea"/>
                        <a:cs typeface="+mn-cs"/>
                      </a:endParaRPr>
                    </a:p>
                  </a:txBody>
                  <a:tcPr anchor="ctr"/>
                </a:tc>
                <a:extLst>
                  <a:ext uri="{0D108BD9-81ED-4DB2-BD59-A6C34878D82A}">
                    <a16:rowId xmlns:a16="http://schemas.microsoft.com/office/drawing/2014/main" val="4172476348"/>
                  </a:ext>
                </a:extLst>
              </a:tr>
              <a:tr h="1118259">
                <a:tc rowSpan="2">
                  <a:txBody>
                    <a:bodyPr/>
                    <a:lstStyle/>
                    <a:p>
                      <a:pPr algn="l">
                        <a:lnSpc>
                          <a:spcPct val="100000"/>
                        </a:lnSpc>
                      </a:pPr>
                      <a:r>
                        <a:rPr lang="en-US" sz="1200" dirty="0"/>
                        <a:t>12:30-5:00pm</a:t>
                      </a:r>
                    </a:p>
                    <a:p>
                      <a:pPr algn="l">
                        <a:lnSpc>
                          <a:spcPct val="100000"/>
                        </a:lnSpc>
                      </a:pPr>
                      <a:r>
                        <a:rPr lang="en-US" sz="1200" dirty="0"/>
                        <a:t>(4.5 hours)</a:t>
                      </a:r>
                    </a:p>
                  </a:txBody>
                  <a:tcPr anchor="ctr"/>
                </a:tc>
                <a:tc>
                  <a:txBody>
                    <a:bodyPr/>
                    <a:lstStyle/>
                    <a:p>
                      <a:pPr marL="0" marR="0" algn="l">
                        <a:lnSpc>
                          <a:spcPct val="100000"/>
                        </a:lnSpc>
                        <a:spcBef>
                          <a:spcPts val="0"/>
                        </a:spcBef>
                        <a:spcAft>
                          <a:spcPts val="0"/>
                        </a:spcAft>
                      </a:pPr>
                      <a:r>
                        <a:rPr lang="en-US" sz="1200" kern="1200" dirty="0">
                          <a:solidFill>
                            <a:schemeClr val="dk1"/>
                          </a:solidFill>
                        </a:rPr>
                        <a:t>Provision &amp; Configure Azure Machine Learning Services; Review Key Azure Machine Learning SDK for Python Concepts</a:t>
                      </a:r>
                      <a:endParaRPr lang="en-US" sz="1200" kern="1200" dirty="0">
                        <a:solidFill>
                          <a:schemeClr val="dk1"/>
                        </a:solidFill>
                        <a:latin typeface="+mn-lt"/>
                        <a:ea typeface="+mn-ea"/>
                        <a:cs typeface="+mn-cs"/>
                      </a:endParaRPr>
                    </a:p>
                  </a:txBody>
                  <a:tcPr marL="68580" marR="68580" marT="0" marB="0" anchor="ctr"/>
                </a:tc>
                <a:extLst>
                  <a:ext uri="{0D108BD9-81ED-4DB2-BD59-A6C34878D82A}">
                    <a16:rowId xmlns:a16="http://schemas.microsoft.com/office/drawing/2014/main" val="389583041"/>
                  </a:ext>
                </a:extLst>
              </a:tr>
              <a:tr h="829735">
                <a:tc vMerge="1">
                  <a:txBody>
                    <a:bodyPr/>
                    <a:lstStyle/>
                    <a:p>
                      <a:endParaRPr lang="en-US" dirty="0"/>
                    </a:p>
                  </a:txBody>
                  <a:tcPr/>
                </a:tc>
                <a:tc>
                  <a:txBody>
                    <a:bodyPr/>
                    <a:lstStyle/>
                    <a:p>
                      <a:pPr marL="0" marR="0" algn="l">
                        <a:lnSpc>
                          <a:spcPct val="100000"/>
                        </a:lnSpc>
                        <a:spcBef>
                          <a:spcPts val="0"/>
                        </a:spcBef>
                        <a:spcAft>
                          <a:spcPts val="0"/>
                        </a:spcAft>
                      </a:pPr>
                      <a:r>
                        <a:rPr lang="en-US" sz="1200" kern="1200" dirty="0">
                          <a:solidFill>
                            <a:schemeClr val="dk1"/>
                          </a:solidFill>
                        </a:rPr>
                        <a:t>Plan for Next Day – Deep dive to understand customer Smart Search Use Case</a:t>
                      </a:r>
                      <a:endParaRPr lang="en-US" sz="1200" kern="1200" dirty="0">
                        <a:solidFill>
                          <a:schemeClr val="dk1"/>
                        </a:solidFill>
                        <a:latin typeface="+mn-lt"/>
                        <a:ea typeface="+mn-ea"/>
                        <a:cs typeface="+mn-cs"/>
                      </a:endParaRPr>
                    </a:p>
                  </a:txBody>
                  <a:tcPr marL="68580" marR="68580" marT="0" marB="0" anchor="ctr"/>
                </a:tc>
                <a:extLst>
                  <a:ext uri="{0D108BD9-81ED-4DB2-BD59-A6C34878D82A}">
                    <a16:rowId xmlns:a16="http://schemas.microsoft.com/office/drawing/2014/main" val="1387936112"/>
                  </a:ext>
                </a:extLst>
              </a:tr>
            </a:tbl>
          </a:graphicData>
        </a:graphic>
      </p:graphicFrame>
      <p:sp>
        <p:nvSpPr>
          <p:cNvPr id="14" name="Title 2">
            <a:extLst>
              <a:ext uri="{FF2B5EF4-FFF2-40B4-BE49-F238E27FC236}">
                <a16:creationId xmlns:a16="http://schemas.microsoft.com/office/drawing/2014/main" id="{924139E4-6A3F-947F-0CB9-E16B39E2F284}"/>
              </a:ext>
            </a:extLst>
          </p:cNvPr>
          <p:cNvSpPr txBox="1">
            <a:spLocks/>
          </p:cNvSpPr>
          <p:nvPr/>
        </p:nvSpPr>
        <p:spPr>
          <a:xfrm>
            <a:off x="586740" y="1171469"/>
            <a:ext cx="3863664" cy="430887"/>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200" b="0" kern="1200" cap="none" spc="-50" baseline="0">
                <a:ln w="3175">
                  <a:noFill/>
                </a:ln>
                <a:solidFill>
                  <a:schemeClr val="accent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50" normalizeH="0" baseline="0" noProof="0" dirty="0">
                <a:ln w="3175">
                  <a:noFill/>
                </a:ln>
                <a:solidFill>
                  <a:srgbClr val="0078D4"/>
                </a:solidFill>
                <a:effectLst/>
                <a:uLnTx/>
                <a:uFillTx/>
                <a:latin typeface="Segoe UI Semibold"/>
                <a:ea typeface="+mn-ea"/>
                <a:cs typeface="Segoe UI" pitchFamily="34" charset="0"/>
              </a:rPr>
              <a:t>Day 1: </a:t>
            </a:r>
            <a:r>
              <a:rPr kumimoji="0" lang="en-US" sz="14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t>Overview &amp; setup of AI/ML environment in customer Azure subscription</a:t>
            </a:r>
          </a:p>
        </p:txBody>
      </p:sp>
      <p:graphicFrame>
        <p:nvGraphicFramePr>
          <p:cNvPr id="16" name="Table 3">
            <a:extLst>
              <a:ext uri="{FF2B5EF4-FFF2-40B4-BE49-F238E27FC236}">
                <a16:creationId xmlns:a16="http://schemas.microsoft.com/office/drawing/2014/main" id="{43BF778A-807F-4EAF-46EE-83B4EFAE13AF}"/>
              </a:ext>
            </a:extLst>
          </p:cNvPr>
          <p:cNvGraphicFramePr>
            <a:graphicFrameLocks noGrp="1"/>
          </p:cNvGraphicFramePr>
          <p:nvPr/>
        </p:nvGraphicFramePr>
        <p:xfrm>
          <a:off x="4591456" y="1608739"/>
          <a:ext cx="7388157" cy="4942573"/>
        </p:xfrm>
        <a:graphic>
          <a:graphicData uri="http://schemas.openxmlformats.org/drawingml/2006/table">
            <a:tbl>
              <a:tblPr firstRow="1" bandRow="1">
                <a:tableStyleId>{5C22544A-7EE6-4342-B048-85BDC9FD1C3A}</a:tableStyleId>
              </a:tblPr>
              <a:tblGrid>
                <a:gridCol w="1023277">
                  <a:extLst>
                    <a:ext uri="{9D8B030D-6E8A-4147-A177-3AD203B41FA5}">
                      <a16:colId xmlns:a16="http://schemas.microsoft.com/office/drawing/2014/main" val="2681891878"/>
                    </a:ext>
                  </a:extLst>
                </a:gridCol>
                <a:gridCol w="6364880">
                  <a:extLst>
                    <a:ext uri="{9D8B030D-6E8A-4147-A177-3AD203B41FA5}">
                      <a16:colId xmlns:a16="http://schemas.microsoft.com/office/drawing/2014/main" val="3685026586"/>
                    </a:ext>
                  </a:extLst>
                </a:gridCol>
              </a:tblGrid>
              <a:tr h="279133">
                <a:tc>
                  <a:txBody>
                    <a:bodyPr/>
                    <a:lstStyle/>
                    <a:p>
                      <a:pPr>
                        <a:lnSpc>
                          <a:spcPct val="100000"/>
                        </a:lnSpc>
                      </a:pPr>
                      <a:r>
                        <a:rPr lang="en-US" sz="1200" dirty="0"/>
                        <a:t>Time</a:t>
                      </a:r>
                    </a:p>
                  </a:txBody>
                  <a:tcPr/>
                </a:tc>
                <a:tc>
                  <a:txBody>
                    <a:bodyPr/>
                    <a:lstStyle/>
                    <a:p>
                      <a:pPr>
                        <a:lnSpc>
                          <a:spcPct val="100000"/>
                        </a:lnSpc>
                      </a:pPr>
                      <a:r>
                        <a:rPr lang="en-US" sz="1200" dirty="0"/>
                        <a:t>Workshop Activity </a:t>
                      </a:r>
                    </a:p>
                  </a:txBody>
                  <a:tcPr/>
                </a:tc>
                <a:extLst>
                  <a:ext uri="{0D108BD9-81ED-4DB2-BD59-A6C34878D82A}">
                    <a16:rowId xmlns:a16="http://schemas.microsoft.com/office/drawing/2014/main" val="2131123082"/>
                  </a:ext>
                </a:extLst>
              </a:tr>
              <a:tr h="1858863">
                <a:tc>
                  <a:txBody>
                    <a:bodyPr/>
                    <a:lstStyle/>
                    <a:p>
                      <a:pPr algn="l">
                        <a:lnSpc>
                          <a:spcPct val="100000"/>
                        </a:lnSpc>
                      </a:pPr>
                      <a:r>
                        <a:rPr lang="en-US" sz="1200" dirty="0"/>
                        <a:t>9:00-11:30am </a:t>
                      </a:r>
                    </a:p>
                    <a:p>
                      <a:pPr algn="l">
                        <a:lnSpc>
                          <a:spcPct val="100000"/>
                        </a:lnSpc>
                      </a:pPr>
                      <a:r>
                        <a:rPr lang="en-US" sz="1200" dirty="0"/>
                        <a:t>(</a:t>
                      </a:r>
                      <a:r>
                        <a:rPr lang="en-US" sz="1200" i="1" dirty="0"/>
                        <a:t>2.5 hours</a:t>
                      </a:r>
                      <a:r>
                        <a:rPr lang="en-US" sz="1200" dirty="0"/>
                        <a:t>)</a:t>
                      </a:r>
                    </a:p>
                  </a:txBody>
                  <a:tcPr anchor="ctr"/>
                </a:tc>
                <a:tc>
                  <a:txBody>
                    <a:bodyPr/>
                    <a:lstStyle/>
                    <a:p>
                      <a:pPr algn="l" defTabSz="932472" fontAlgn="base">
                        <a:spcBef>
                          <a:spcPct val="0"/>
                        </a:spcBef>
                        <a:spcAft>
                          <a:spcPct val="0"/>
                        </a:spcAft>
                      </a:pPr>
                      <a:r>
                        <a:rPr lang="en-US" sz="1200" b="1" dirty="0">
                          <a:solidFill>
                            <a:schemeClr val="tx1"/>
                          </a:solidFill>
                          <a:ea typeface="Segoe UI" pitchFamily="34" charset="0"/>
                          <a:cs typeface="Segoe UI" pitchFamily="34" charset="0"/>
                        </a:rPr>
                        <a:t>Deploy Azure resources, create your data source, Search Index, Skillsets, and Indexer within your Cognitive Search Service.</a:t>
                      </a:r>
                    </a:p>
                    <a:p>
                      <a:pPr marL="171450" indent="-171450" algn="l">
                        <a:buFont typeface="Arial" panose="020B0604020202020204" pitchFamily="34" charset="0"/>
                        <a:buChar char="•"/>
                      </a:pPr>
                      <a:r>
                        <a:rPr lang="en-US" sz="1200" dirty="0">
                          <a:solidFill>
                            <a:schemeClr val="tx1"/>
                          </a:solidFill>
                          <a:ea typeface="Segoe UI" pitchFamily="34" charset="0"/>
                          <a:cs typeface="Segoe UI" pitchFamily="34" charset="0"/>
                        </a:rPr>
                        <a:t> </a:t>
                      </a:r>
                      <a:r>
                        <a:rPr lang="en-US" sz="1200" b="0" i="0" dirty="0">
                          <a:solidFill>
                            <a:srgbClr val="323130"/>
                          </a:solidFill>
                          <a:effectLst/>
                          <a:latin typeface="Segoe UI" panose="020B0502040204020203" pitchFamily="34" charset="0"/>
                        </a:rPr>
                        <a:t>Enrich Documents: We enrich your documents by creating specific skillsets that extract key information, apply OCR, generate translations, and more once your data source is created.</a:t>
                      </a:r>
                    </a:p>
                    <a:p>
                      <a:pPr marL="171450" indent="-171450" algn="l">
                        <a:buFont typeface="Arial" panose="020B0604020202020204" pitchFamily="34" charset="0"/>
                        <a:buChar char="•"/>
                      </a:pPr>
                      <a:r>
                        <a:rPr lang="en-US" sz="1200" b="0" i="0" dirty="0">
                          <a:solidFill>
                            <a:srgbClr val="323130"/>
                          </a:solidFill>
                          <a:effectLst/>
                          <a:latin typeface="Segoe UI" panose="020B0502040204020203" pitchFamily="34" charset="0"/>
                        </a:rPr>
                        <a:t>Define Index: We define your index with your data schema and connect it to our search service apart from your primary data stores, allowing us to achieve millisecond response times in our application.</a:t>
                      </a:r>
                    </a:p>
                    <a:p>
                      <a:pPr marL="171450" indent="-171450" algn="l">
                        <a:buFont typeface="Arial" panose="020B0604020202020204" pitchFamily="34" charset="0"/>
                        <a:buChar char="•"/>
                      </a:pPr>
                      <a:r>
                        <a:rPr lang="en-US" sz="1200" b="0" i="0" dirty="0">
                          <a:solidFill>
                            <a:srgbClr val="323130"/>
                          </a:solidFill>
                          <a:effectLst/>
                          <a:latin typeface="Segoe UI" panose="020B0502040204020203" pitchFamily="34" charset="0"/>
                        </a:rPr>
                        <a:t>Run through Indexer Pipeline: We use the data source, skillset, and index as inputs to run through our indexer pipeline. By creating the indexer on Azure Cognitive Search, it triggers the event to put the entire pipeline into motion.</a:t>
                      </a:r>
                    </a:p>
                  </a:txBody>
                  <a:tcPr marL="68580" marR="68580" marT="0" marB="0" anchor="ctr"/>
                </a:tc>
                <a:extLst>
                  <a:ext uri="{0D108BD9-81ED-4DB2-BD59-A6C34878D82A}">
                    <a16:rowId xmlns:a16="http://schemas.microsoft.com/office/drawing/2014/main" val="440815165"/>
                  </a:ext>
                </a:extLst>
              </a:tr>
              <a:tr h="591457">
                <a:tc>
                  <a:txBody>
                    <a:bodyPr/>
                    <a:lstStyle/>
                    <a:p>
                      <a:pPr algn="l">
                        <a:lnSpc>
                          <a:spcPct val="100000"/>
                        </a:lnSpc>
                      </a:pPr>
                      <a:r>
                        <a:rPr lang="en-US" sz="1200" dirty="0"/>
                        <a:t>11:30-12:30pm </a:t>
                      </a:r>
                    </a:p>
                    <a:p>
                      <a:pPr algn="l">
                        <a:lnSpc>
                          <a:spcPct val="100000"/>
                        </a:lnSpc>
                      </a:pPr>
                      <a:r>
                        <a:rPr lang="en-US" sz="1200" dirty="0"/>
                        <a:t>(</a:t>
                      </a:r>
                      <a:r>
                        <a:rPr lang="en-US" sz="1200" i="1" dirty="0"/>
                        <a:t>1 hour</a:t>
                      </a:r>
                      <a:r>
                        <a:rPr lang="en-US" sz="1200" dirty="0"/>
                        <a:t>)</a:t>
                      </a:r>
                    </a:p>
                  </a:txBody>
                  <a:tcPr anchor="ctr"/>
                </a:tc>
                <a:tc>
                  <a:txBody>
                    <a:bodyPr/>
                    <a:lstStyle/>
                    <a:p>
                      <a:pPr algn="l">
                        <a:lnSpc>
                          <a:spcPct val="100000"/>
                        </a:lnSpc>
                      </a:pPr>
                      <a:r>
                        <a:rPr lang="en-US" sz="1200" kern="1200" dirty="0">
                          <a:solidFill>
                            <a:schemeClr val="dk1"/>
                          </a:solidFill>
                          <a:latin typeface="+mn-lt"/>
                          <a:ea typeface="+mn-ea"/>
                          <a:cs typeface="+mn-cs"/>
                        </a:rPr>
                        <a:t>Lunch</a:t>
                      </a:r>
                    </a:p>
                  </a:txBody>
                  <a:tcPr anchor="ctr"/>
                </a:tc>
                <a:extLst>
                  <a:ext uri="{0D108BD9-81ED-4DB2-BD59-A6C34878D82A}">
                    <a16:rowId xmlns:a16="http://schemas.microsoft.com/office/drawing/2014/main" val="4172476348"/>
                  </a:ext>
                </a:extLst>
              </a:tr>
              <a:tr h="1858863">
                <a:tc>
                  <a:txBody>
                    <a:bodyPr/>
                    <a:lstStyle/>
                    <a:p>
                      <a:pPr algn="l">
                        <a:lnSpc>
                          <a:spcPct val="100000"/>
                        </a:lnSpc>
                      </a:pPr>
                      <a:r>
                        <a:rPr lang="en-US" sz="1200" dirty="0"/>
                        <a:t>12:30-5:00pm</a:t>
                      </a:r>
                    </a:p>
                    <a:p>
                      <a:pPr algn="l">
                        <a:lnSpc>
                          <a:spcPct val="100000"/>
                        </a:lnSpc>
                      </a:pPr>
                      <a:r>
                        <a:rPr lang="en-US" sz="1200" dirty="0"/>
                        <a:t>(</a:t>
                      </a:r>
                      <a:r>
                        <a:rPr lang="en-US" sz="1200" i="1" dirty="0"/>
                        <a:t>4.5 hours)</a:t>
                      </a:r>
                      <a:endParaRPr lang="en-US" sz="1200" dirty="0"/>
                    </a:p>
                  </a:txBody>
                  <a:tcPr anchor="ctr"/>
                </a:tc>
                <a:tc>
                  <a:txBody>
                    <a:bodyPr/>
                    <a:lstStyle/>
                    <a:p>
                      <a:pPr marL="0" marR="0" indent="0" algn="l">
                        <a:lnSpc>
                          <a:spcPct val="100000"/>
                        </a:lnSpc>
                        <a:spcBef>
                          <a:spcPts val="0"/>
                        </a:spcBef>
                        <a:spcAft>
                          <a:spcPts val="0"/>
                        </a:spcAft>
                        <a:buFont typeface="Arial" panose="020B0604020202020204" pitchFamily="34" charset="0"/>
                        <a:buNone/>
                      </a:pPr>
                      <a:r>
                        <a:rPr lang="en-US" sz="1200" b="1" kern="1200" dirty="0">
                          <a:solidFill>
                            <a:schemeClr val="dk1"/>
                          </a:solidFill>
                          <a:effectLst/>
                          <a:latin typeface="+mn-lt"/>
                          <a:ea typeface="+mn-ea"/>
                          <a:cs typeface="+mn-cs"/>
                        </a:rPr>
                        <a:t>Practice querying across your data leveraging the power of Azure Open AI, finalize your solution by deploying a web application to easily share with other to also use.</a:t>
                      </a:r>
                    </a:p>
                    <a:p>
                      <a:pPr marL="171450" indent="-171450" algn="l">
                        <a:buFont typeface="Arial" panose="020B0604020202020204" pitchFamily="34" charset="0"/>
                        <a:buChar char="•"/>
                      </a:pPr>
                      <a:r>
                        <a:rPr lang="en-US" sz="1200" b="0" i="0" dirty="0">
                          <a:solidFill>
                            <a:srgbClr val="323130"/>
                          </a:solidFill>
                          <a:effectLst/>
                          <a:latin typeface="Segoe UI" panose="020B0502040204020203" pitchFamily="34" charset="0"/>
                        </a:rPr>
                        <a:t>Set Azure Open AI Parameters: We deploy and set your Azure Open AI parameters, specifying how much data to pull in from cognitive search results for comparison with output vectors from search, semantic search, and Azure Open AI.</a:t>
                      </a:r>
                    </a:p>
                    <a:p>
                      <a:pPr marL="171450" indent="-171450" algn="l">
                        <a:buFont typeface="Arial" panose="020B0604020202020204" pitchFamily="34" charset="0"/>
                        <a:buChar char="•"/>
                      </a:pPr>
                      <a:r>
                        <a:rPr lang="en-US" sz="1200" b="0" i="0" dirty="0">
                          <a:solidFill>
                            <a:srgbClr val="323130"/>
                          </a:solidFill>
                          <a:effectLst/>
                          <a:latin typeface="Segoe UI" panose="020B0502040204020203" pitchFamily="34" charset="0"/>
                        </a:rPr>
                        <a:t>Leverage </a:t>
                      </a:r>
                      <a:r>
                        <a:rPr lang="en-US" sz="1200" b="0" i="0" dirty="0" err="1">
                          <a:solidFill>
                            <a:srgbClr val="323130"/>
                          </a:solidFill>
                          <a:effectLst/>
                          <a:latin typeface="Segoe UI" panose="020B0502040204020203" pitchFamily="34" charset="0"/>
                        </a:rPr>
                        <a:t>Langchain</a:t>
                      </a:r>
                      <a:r>
                        <a:rPr lang="en-US" sz="1200" b="0" i="0" dirty="0">
                          <a:solidFill>
                            <a:srgbClr val="323130"/>
                          </a:solidFill>
                          <a:effectLst/>
                          <a:latin typeface="Segoe UI" panose="020B0502040204020203" pitchFamily="34" charset="0"/>
                        </a:rPr>
                        <a:t> Library: By leveraging the </a:t>
                      </a:r>
                      <a:r>
                        <a:rPr lang="en-US" sz="1200" b="0" i="0" dirty="0" err="1">
                          <a:solidFill>
                            <a:srgbClr val="323130"/>
                          </a:solidFill>
                          <a:effectLst/>
                          <a:latin typeface="Segoe UI" panose="020B0502040204020203" pitchFamily="34" charset="0"/>
                        </a:rPr>
                        <a:t>Langchain</a:t>
                      </a:r>
                      <a:r>
                        <a:rPr lang="en-US" sz="1200" b="0" i="0" dirty="0">
                          <a:solidFill>
                            <a:srgbClr val="323130"/>
                          </a:solidFill>
                          <a:effectLst/>
                          <a:latin typeface="Segoe UI" panose="020B0502040204020203" pitchFamily="34" charset="0"/>
                        </a:rPr>
                        <a:t> library, we can compare search results and accuracy of using Azure Cognitive Search versus Azure Cognitive Search + Azure Open AI, showcasing the power of Azure Open AI.</a:t>
                      </a:r>
                    </a:p>
                    <a:p>
                      <a:pPr marL="171450" indent="-171450" algn="l">
                        <a:buFont typeface="Arial" panose="020B0604020202020204" pitchFamily="34" charset="0"/>
                        <a:buChar char="•"/>
                      </a:pPr>
                      <a:r>
                        <a:rPr lang="en-US" sz="1200" b="0" i="0" dirty="0">
                          <a:solidFill>
                            <a:srgbClr val="323130"/>
                          </a:solidFill>
                          <a:effectLst/>
                          <a:latin typeface="Segoe UI" panose="020B0502040204020203" pitchFamily="34" charset="0"/>
                        </a:rPr>
                        <a:t>Deploy Web Application: We deploy the web application by connecting it to our forked Github repository. This allows you to query data in a beautiful UI and receive top results powered by Azure Open AI.</a:t>
                      </a:r>
                    </a:p>
                  </a:txBody>
                  <a:tcPr marL="68580" marR="68580" marT="0" marB="0" anchor="ctr"/>
                </a:tc>
                <a:extLst>
                  <a:ext uri="{0D108BD9-81ED-4DB2-BD59-A6C34878D82A}">
                    <a16:rowId xmlns:a16="http://schemas.microsoft.com/office/drawing/2014/main" val="389583041"/>
                  </a:ext>
                </a:extLst>
              </a:tr>
            </a:tbl>
          </a:graphicData>
        </a:graphic>
      </p:graphicFrame>
      <p:sp>
        <p:nvSpPr>
          <p:cNvPr id="17" name="Title 2">
            <a:extLst>
              <a:ext uri="{FF2B5EF4-FFF2-40B4-BE49-F238E27FC236}">
                <a16:creationId xmlns:a16="http://schemas.microsoft.com/office/drawing/2014/main" id="{8483F569-53CC-37E8-4C83-EAD5E2A7AB99}"/>
              </a:ext>
            </a:extLst>
          </p:cNvPr>
          <p:cNvSpPr txBox="1">
            <a:spLocks/>
          </p:cNvSpPr>
          <p:nvPr/>
        </p:nvSpPr>
        <p:spPr>
          <a:xfrm>
            <a:off x="4591456" y="1171469"/>
            <a:ext cx="5261552" cy="215444"/>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200" b="0" kern="1200" cap="none" spc="-50" baseline="0">
                <a:ln w="3175">
                  <a:noFill/>
                </a:ln>
                <a:solidFill>
                  <a:schemeClr val="accent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50" normalizeH="0" baseline="0" noProof="0" dirty="0">
                <a:ln w="3175">
                  <a:noFill/>
                </a:ln>
                <a:solidFill>
                  <a:srgbClr val="0078D4"/>
                </a:solidFill>
                <a:effectLst/>
                <a:uLnTx/>
                <a:uFillTx/>
                <a:latin typeface="Segoe UI Semibold"/>
                <a:ea typeface="+mn-ea"/>
                <a:cs typeface="Segoe UI" pitchFamily="34" charset="0"/>
              </a:rPr>
              <a:t>Day 2: </a:t>
            </a:r>
            <a:r>
              <a:rPr kumimoji="0" lang="en-US" sz="14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t>Hands on - Customer use case model building and deployment </a:t>
            </a:r>
          </a:p>
        </p:txBody>
      </p:sp>
    </p:spTree>
    <p:extLst>
      <p:ext uri="{BB962C8B-B14F-4D97-AF65-F5344CB8AC3E}">
        <p14:creationId xmlns:p14="http://schemas.microsoft.com/office/powerpoint/2010/main" val="1117366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1C67D-8AD6-28D3-DDA9-37B66B8A1E40}"/>
              </a:ext>
            </a:extLst>
          </p:cNvPr>
          <p:cNvSpPr>
            <a:spLocks noGrp="1"/>
          </p:cNvSpPr>
          <p:nvPr>
            <p:ph type="title"/>
          </p:nvPr>
        </p:nvSpPr>
        <p:spPr/>
        <p:txBody>
          <a:bodyPr/>
          <a:lstStyle/>
          <a:p>
            <a:r>
              <a:rPr lang="en-US" dirty="0"/>
              <a:t>The Benefits</a:t>
            </a:r>
          </a:p>
        </p:txBody>
      </p:sp>
      <p:graphicFrame>
        <p:nvGraphicFramePr>
          <p:cNvPr id="5" name="Content Placeholder 4">
            <a:extLst>
              <a:ext uri="{FF2B5EF4-FFF2-40B4-BE49-F238E27FC236}">
                <a16:creationId xmlns:a16="http://schemas.microsoft.com/office/drawing/2014/main" id="{0A377461-7060-60F4-2754-26EC962F8820}"/>
              </a:ext>
            </a:extLst>
          </p:cNvPr>
          <p:cNvGraphicFramePr>
            <a:graphicFrameLocks noGrp="1"/>
          </p:cNvGraphicFramePr>
          <p:nvPr>
            <p:ph sz="quarter" idx="10"/>
          </p:nvPr>
        </p:nvGraphicFramePr>
        <p:xfrm>
          <a:off x="588263" y="1304818"/>
          <a:ext cx="11018520" cy="50959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20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6B239-D510-1A80-424B-9A74741E42F7}"/>
              </a:ext>
            </a:extLst>
          </p:cNvPr>
          <p:cNvSpPr>
            <a:spLocks noGrp="1"/>
          </p:cNvSpPr>
          <p:nvPr>
            <p:ph type="title"/>
          </p:nvPr>
        </p:nvSpPr>
        <p:spPr>
          <a:xfrm>
            <a:off x="588263" y="457200"/>
            <a:ext cx="11898830" cy="492443"/>
          </a:xfrm>
        </p:spPr>
        <p:txBody>
          <a:bodyPr/>
          <a:lstStyle/>
          <a:p>
            <a:r>
              <a:rPr lang="en-US" sz="3200" dirty="0"/>
              <a:t>The Need for Better Document &amp; Knowledge Management</a:t>
            </a:r>
          </a:p>
        </p:txBody>
      </p:sp>
      <p:sp>
        <p:nvSpPr>
          <p:cNvPr id="3" name="Text Placeholder 2">
            <a:extLst>
              <a:ext uri="{FF2B5EF4-FFF2-40B4-BE49-F238E27FC236}">
                <a16:creationId xmlns:a16="http://schemas.microsoft.com/office/drawing/2014/main" id="{63E3BAAC-A0A4-E0AB-FA67-5CAE07BC5E43}"/>
              </a:ext>
            </a:extLst>
          </p:cNvPr>
          <p:cNvSpPr>
            <a:spLocks noGrp="1"/>
          </p:cNvSpPr>
          <p:nvPr>
            <p:ph type="body" sz="quarter" idx="11"/>
          </p:nvPr>
        </p:nvSpPr>
        <p:spPr>
          <a:xfrm>
            <a:off x="587259" y="1013058"/>
            <a:ext cx="11018520" cy="615553"/>
          </a:xfrm>
        </p:spPr>
        <p:txBody>
          <a:bodyPr/>
          <a:lstStyle/>
          <a:p>
            <a:pPr algn="l"/>
            <a:r>
              <a:rPr lang="en-US" sz="1800" b="0" i="0" dirty="0">
                <a:solidFill>
                  <a:srgbClr val="323130"/>
                </a:solidFill>
                <a:effectLst/>
                <a:latin typeface="Segoe UI" panose="020B0502040204020203" pitchFamily="34" charset="0"/>
              </a:rPr>
              <a:t>Improving Access to Information with Smarter Search Solutions.</a:t>
            </a:r>
          </a:p>
          <a:p>
            <a:endParaRPr lang="en-US" dirty="0"/>
          </a:p>
        </p:txBody>
      </p:sp>
      <p:sp>
        <p:nvSpPr>
          <p:cNvPr id="4" name="Text Placeholder 3">
            <a:extLst>
              <a:ext uri="{FF2B5EF4-FFF2-40B4-BE49-F238E27FC236}">
                <a16:creationId xmlns:a16="http://schemas.microsoft.com/office/drawing/2014/main" id="{B37107CB-DA39-CCE8-5494-013214EF9DF0}"/>
              </a:ext>
            </a:extLst>
          </p:cNvPr>
          <p:cNvSpPr>
            <a:spLocks noGrp="1"/>
          </p:cNvSpPr>
          <p:nvPr>
            <p:ph type="body" sz="quarter" idx="13"/>
          </p:nvPr>
        </p:nvSpPr>
        <p:spPr/>
        <p:txBody>
          <a:bodyPr/>
          <a:lstStyle/>
          <a:p>
            <a:r>
              <a:rPr lang="en-US" dirty="0"/>
              <a:t>Amount of data in businesses that is unstructured</a:t>
            </a:r>
          </a:p>
          <a:p>
            <a:endParaRPr lang="en-US" dirty="0"/>
          </a:p>
        </p:txBody>
      </p:sp>
      <p:sp>
        <p:nvSpPr>
          <p:cNvPr id="5" name="Text Placeholder 4">
            <a:extLst>
              <a:ext uri="{FF2B5EF4-FFF2-40B4-BE49-F238E27FC236}">
                <a16:creationId xmlns:a16="http://schemas.microsoft.com/office/drawing/2014/main" id="{7181173D-8AFE-C051-0F9C-239284C1F315}"/>
              </a:ext>
            </a:extLst>
          </p:cNvPr>
          <p:cNvSpPr>
            <a:spLocks noGrp="1"/>
          </p:cNvSpPr>
          <p:nvPr>
            <p:ph type="body" sz="quarter" idx="14"/>
          </p:nvPr>
        </p:nvSpPr>
        <p:spPr/>
        <p:txBody>
          <a:bodyPr/>
          <a:lstStyle/>
          <a:p>
            <a:r>
              <a:rPr lang="en-US" dirty="0"/>
              <a:t>Of professionals say their companies struggle with efficient processing of unstructured data</a:t>
            </a:r>
          </a:p>
          <a:p>
            <a:endParaRPr lang="en-US" dirty="0"/>
          </a:p>
        </p:txBody>
      </p:sp>
      <p:sp>
        <p:nvSpPr>
          <p:cNvPr id="6" name="Text Placeholder 5">
            <a:extLst>
              <a:ext uri="{FF2B5EF4-FFF2-40B4-BE49-F238E27FC236}">
                <a16:creationId xmlns:a16="http://schemas.microsoft.com/office/drawing/2014/main" id="{2ACAFA48-B627-B3A5-F254-A07CD624DA6A}"/>
              </a:ext>
            </a:extLst>
          </p:cNvPr>
          <p:cNvSpPr>
            <a:spLocks noGrp="1"/>
          </p:cNvSpPr>
          <p:nvPr>
            <p:ph type="body" sz="quarter" idx="15"/>
          </p:nvPr>
        </p:nvSpPr>
        <p:spPr/>
        <p:txBody>
          <a:bodyPr/>
          <a:lstStyle/>
          <a:p>
            <a:r>
              <a:rPr lang="en-US" dirty="0"/>
              <a:t>Of productivity lost per year per information worker</a:t>
            </a:r>
          </a:p>
          <a:p>
            <a:endParaRPr lang="en-US" dirty="0"/>
          </a:p>
        </p:txBody>
      </p:sp>
      <p:sp>
        <p:nvSpPr>
          <p:cNvPr id="7" name="Text Placeholder 6">
            <a:extLst>
              <a:ext uri="{FF2B5EF4-FFF2-40B4-BE49-F238E27FC236}">
                <a16:creationId xmlns:a16="http://schemas.microsoft.com/office/drawing/2014/main" id="{9656AFF6-5FFC-2023-D3C8-A77C0E146D67}"/>
              </a:ext>
            </a:extLst>
          </p:cNvPr>
          <p:cNvSpPr>
            <a:spLocks noGrp="1"/>
          </p:cNvSpPr>
          <p:nvPr>
            <p:ph type="body" sz="quarter" idx="16"/>
          </p:nvPr>
        </p:nvSpPr>
        <p:spPr>
          <a:xfrm>
            <a:off x="587259" y="2720566"/>
            <a:ext cx="3499013" cy="677108"/>
          </a:xfrm>
        </p:spPr>
        <p:txBody>
          <a:bodyPr/>
          <a:lstStyle/>
          <a:p>
            <a:r>
              <a:rPr lang="en-US" sz="4400" dirty="0"/>
              <a:t>80%</a:t>
            </a:r>
          </a:p>
        </p:txBody>
      </p:sp>
      <p:sp>
        <p:nvSpPr>
          <p:cNvPr id="8" name="Text Placeholder 7">
            <a:extLst>
              <a:ext uri="{FF2B5EF4-FFF2-40B4-BE49-F238E27FC236}">
                <a16:creationId xmlns:a16="http://schemas.microsoft.com/office/drawing/2014/main" id="{858728E8-E694-5317-9895-72E5E85DA8B8}"/>
              </a:ext>
            </a:extLst>
          </p:cNvPr>
          <p:cNvSpPr>
            <a:spLocks noGrp="1"/>
          </p:cNvSpPr>
          <p:nvPr>
            <p:ph type="body" sz="quarter" idx="17"/>
          </p:nvPr>
        </p:nvSpPr>
        <p:spPr>
          <a:xfrm>
            <a:off x="4346996" y="2659011"/>
            <a:ext cx="3499013" cy="677108"/>
          </a:xfrm>
        </p:spPr>
        <p:txBody>
          <a:bodyPr/>
          <a:lstStyle/>
          <a:p>
            <a:r>
              <a:rPr lang="en-US" sz="4400" dirty="0"/>
              <a:t>82%</a:t>
            </a:r>
          </a:p>
        </p:txBody>
      </p:sp>
      <p:sp>
        <p:nvSpPr>
          <p:cNvPr id="9" name="Text Placeholder 8">
            <a:extLst>
              <a:ext uri="{FF2B5EF4-FFF2-40B4-BE49-F238E27FC236}">
                <a16:creationId xmlns:a16="http://schemas.microsoft.com/office/drawing/2014/main" id="{B2D8E122-B3E8-353F-0CBB-FF21A5F8EA44}"/>
              </a:ext>
            </a:extLst>
          </p:cNvPr>
          <p:cNvSpPr>
            <a:spLocks noGrp="1"/>
          </p:cNvSpPr>
          <p:nvPr>
            <p:ph type="body" sz="quarter" idx="18"/>
          </p:nvPr>
        </p:nvSpPr>
        <p:spPr>
          <a:xfrm>
            <a:off x="8105728" y="2659011"/>
            <a:ext cx="3499013" cy="677108"/>
          </a:xfrm>
        </p:spPr>
        <p:txBody>
          <a:bodyPr/>
          <a:lstStyle/>
          <a:p>
            <a:r>
              <a:rPr lang="en-US" sz="4400" dirty="0"/>
              <a:t>$14 K</a:t>
            </a:r>
          </a:p>
        </p:txBody>
      </p:sp>
      <p:pic>
        <p:nvPicPr>
          <p:cNvPr id="10" name="Graphic 4" descr="Icon of a box with connected dots and lines">
            <a:extLst>
              <a:ext uri="{FF2B5EF4-FFF2-40B4-BE49-F238E27FC236}">
                <a16:creationId xmlns:a16="http://schemas.microsoft.com/office/drawing/2014/main" id="{B52044C2-9A95-2FE6-7534-0993CDA1D4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8701" y="1904147"/>
            <a:ext cx="495921" cy="549055"/>
          </a:xfrm>
          <a:prstGeom prst="rect">
            <a:avLst/>
          </a:prstGeom>
        </p:spPr>
      </p:pic>
      <p:pic>
        <p:nvPicPr>
          <p:cNvPr id="11" name="Graphic 10" descr="Icon of a speaking bubble with people's faces">
            <a:extLst>
              <a:ext uri="{FF2B5EF4-FFF2-40B4-BE49-F238E27FC236}">
                <a16:creationId xmlns:a16="http://schemas.microsoft.com/office/drawing/2014/main" id="{53D1E0B3-1D4E-E491-DA01-6DFB725A620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13902" y="1953723"/>
            <a:ext cx="495920" cy="499479"/>
          </a:xfrm>
          <a:prstGeom prst="rect">
            <a:avLst/>
          </a:prstGeom>
        </p:spPr>
      </p:pic>
      <p:pic>
        <p:nvPicPr>
          <p:cNvPr id="14" name="Graphic 13" descr="Icon of a wrench and screwdriver">
            <a:extLst>
              <a:ext uri="{FF2B5EF4-FFF2-40B4-BE49-F238E27FC236}">
                <a16:creationId xmlns:a16="http://schemas.microsoft.com/office/drawing/2014/main" id="{B4EB7022-4931-8F1B-E6AF-5796A187BFA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53688" y="1955263"/>
            <a:ext cx="495920" cy="471526"/>
          </a:xfrm>
          <a:prstGeom prst="rect">
            <a:avLst/>
          </a:prstGeom>
        </p:spPr>
      </p:pic>
    </p:spTree>
    <p:extLst>
      <p:ext uri="{BB962C8B-B14F-4D97-AF65-F5344CB8AC3E}">
        <p14:creationId xmlns:p14="http://schemas.microsoft.com/office/powerpoint/2010/main" val="3078036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A339-2014-49FB-9A97-B02EF52DE11E}"/>
              </a:ext>
            </a:extLst>
          </p:cNvPr>
          <p:cNvSpPr>
            <a:spLocks noGrp="1"/>
          </p:cNvSpPr>
          <p:nvPr>
            <p:ph type="title"/>
          </p:nvPr>
        </p:nvSpPr>
        <p:spPr/>
        <p:txBody>
          <a:bodyPr/>
          <a:lstStyle/>
          <a:p>
            <a:r>
              <a:rPr lang="en-US" dirty="0"/>
              <a:t>Common applications of cognitive search</a:t>
            </a:r>
          </a:p>
        </p:txBody>
      </p:sp>
      <p:sp>
        <p:nvSpPr>
          <p:cNvPr id="5" name="TextBox 4">
            <a:extLst>
              <a:ext uri="{FF2B5EF4-FFF2-40B4-BE49-F238E27FC236}">
                <a16:creationId xmlns:a16="http://schemas.microsoft.com/office/drawing/2014/main" id="{7F57A41F-E4FD-4BB9-9CB3-05E08E4D9E41}"/>
              </a:ext>
            </a:extLst>
          </p:cNvPr>
          <p:cNvSpPr txBox="1"/>
          <p:nvPr/>
        </p:nvSpPr>
        <p:spPr>
          <a:xfrm>
            <a:off x="206146" y="1385477"/>
            <a:ext cx="2866384"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43A5E"/>
                </a:solidFill>
                <a:effectLst/>
                <a:uLnTx/>
                <a:uFillTx/>
                <a:latin typeface="Segoe UI Semibold"/>
                <a:ea typeface="+mn-ea"/>
                <a:cs typeface="+mn-cs"/>
              </a:rPr>
              <a:t>Enterprise Search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43A5E"/>
                </a:solidFill>
                <a:effectLst/>
                <a:uLnTx/>
                <a:uFillTx/>
                <a:latin typeface="Segoe UI Semibold"/>
                <a:ea typeface="+mn-ea"/>
                <a:cs typeface="+mn-cs"/>
              </a:rPr>
              <a:t>(Find the right document)</a:t>
            </a:r>
          </a:p>
        </p:txBody>
      </p:sp>
      <p:sp>
        <p:nvSpPr>
          <p:cNvPr id="9" name="TextBox 8">
            <a:extLst>
              <a:ext uri="{FF2B5EF4-FFF2-40B4-BE49-F238E27FC236}">
                <a16:creationId xmlns:a16="http://schemas.microsoft.com/office/drawing/2014/main" id="{7E01C075-8F0F-44BA-B7FC-FEFD43BA7DDB}"/>
              </a:ext>
            </a:extLst>
          </p:cNvPr>
          <p:cNvSpPr txBox="1"/>
          <p:nvPr/>
        </p:nvSpPr>
        <p:spPr>
          <a:xfrm>
            <a:off x="308011" y="4418833"/>
            <a:ext cx="2466037" cy="1677382"/>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Find the correct document from a large repository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Increase your teams’ productivity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Enrich documents with AI: classification, Entity extraction, OCR, </a:t>
            </a:r>
            <a:r>
              <a:rPr kumimoji="0" lang="en-US" sz="1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Semibold"/>
                <a:ea typeface="+mn-ea"/>
                <a:cs typeface="+mn-cs"/>
              </a:rPr>
              <a:t>etc</a:t>
            </a:r>
            <a:endPar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p:txBody>
      </p:sp>
      <p:sp>
        <p:nvSpPr>
          <p:cNvPr id="11" name="TextBox 10">
            <a:extLst>
              <a:ext uri="{FF2B5EF4-FFF2-40B4-BE49-F238E27FC236}">
                <a16:creationId xmlns:a16="http://schemas.microsoft.com/office/drawing/2014/main" id="{188BDBD1-CDD4-4084-89B0-C948505D10BF}"/>
              </a:ext>
            </a:extLst>
          </p:cNvPr>
          <p:cNvSpPr txBox="1"/>
          <p:nvPr/>
        </p:nvSpPr>
        <p:spPr>
          <a:xfrm>
            <a:off x="3615802" y="1385477"/>
            <a:ext cx="2410367"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43A5E"/>
                </a:solidFill>
                <a:effectLst/>
                <a:uLnTx/>
                <a:uFillTx/>
                <a:latin typeface="Segoe UI Semibold"/>
                <a:ea typeface="+mn-ea"/>
                <a:cs typeface="+mn-cs"/>
              </a:rPr>
              <a:t>Knowledge Mining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43A5E"/>
                </a:solidFill>
                <a:effectLst/>
                <a:uLnTx/>
                <a:uFillTx/>
                <a:latin typeface="Segoe UI Semibold"/>
                <a:ea typeface="+mn-ea"/>
                <a:cs typeface="+mn-cs"/>
              </a:rPr>
              <a:t>(Find the right content)</a:t>
            </a:r>
          </a:p>
        </p:txBody>
      </p:sp>
      <p:sp>
        <p:nvSpPr>
          <p:cNvPr id="13" name="TextBox 12">
            <a:extLst>
              <a:ext uri="{FF2B5EF4-FFF2-40B4-BE49-F238E27FC236}">
                <a16:creationId xmlns:a16="http://schemas.microsoft.com/office/drawing/2014/main" id="{F54EF0EA-AA7E-43B4-AEC2-8D85140B3E61}"/>
              </a:ext>
            </a:extLst>
          </p:cNvPr>
          <p:cNvSpPr txBox="1"/>
          <p:nvPr/>
        </p:nvSpPr>
        <p:spPr>
          <a:xfrm>
            <a:off x="3615802" y="4418832"/>
            <a:ext cx="2466037" cy="2000548"/>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Find answers to questions in natural language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a:ea typeface="+mn-ea"/>
                <a:cs typeface="+mn-cs"/>
              </a:rPr>
              <a:t>Find </a:t>
            </a: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relevant knowledge within large corpus of text </a:t>
            </a: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a:ea typeface="+mn-ea"/>
                <a:cs typeface="+mn-cs"/>
              </a:rPr>
              <a:t>using Semantic </a:t>
            </a: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expansion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Find the right paragraphs within text corpus to answer specific questions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p:txBody>
      </p:sp>
      <p:sp>
        <p:nvSpPr>
          <p:cNvPr id="15" name="TextBox 14">
            <a:extLst>
              <a:ext uri="{FF2B5EF4-FFF2-40B4-BE49-F238E27FC236}">
                <a16:creationId xmlns:a16="http://schemas.microsoft.com/office/drawing/2014/main" id="{11027FF2-9D7A-4650-8A93-BEED488E00E7}"/>
              </a:ext>
            </a:extLst>
          </p:cNvPr>
          <p:cNvSpPr txBox="1"/>
          <p:nvPr/>
        </p:nvSpPr>
        <p:spPr>
          <a:xfrm>
            <a:off x="6583257" y="1385477"/>
            <a:ext cx="2648444"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43A5E"/>
                </a:solidFill>
                <a:effectLst/>
                <a:uLnTx/>
                <a:uFillTx/>
                <a:latin typeface="Segoe UI Semibold"/>
                <a:ea typeface="+mn-ea"/>
                <a:cs typeface="+mn-cs"/>
              </a:rPr>
              <a:t>Document Intelligence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43A5E"/>
                </a:solidFill>
                <a:effectLst/>
                <a:uLnTx/>
                <a:uFillTx/>
                <a:latin typeface="Segoe UI Semibold"/>
                <a:ea typeface="+mn-ea"/>
                <a:cs typeface="+mn-cs"/>
              </a:rPr>
              <a:t>(Digitize assets)</a:t>
            </a:r>
          </a:p>
        </p:txBody>
      </p:sp>
      <p:sp>
        <p:nvSpPr>
          <p:cNvPr id="17" name="TextBox 16">
            <a:extLst>
              <a:ext uri="{FF2B5EF4-FFF2-40B4-BE49-F238E27FC236}">
                <a16:creationId xmlns:a16="http://schemas.microsoft.com/office/drawing/2014/main" id="{D6D25FCE-38AD-4057-8F8E-35480001FE09}"/>
              </a:ext>
            </a:extLst>
          </p:cNvPr>
          <p:cNvSpPr txBox="1"/>
          <p:nvPr/>
        </p:nvSpPr>
        <p:spPr>
          <a:xfrm>
            <a:off x="6872265" y="4452787"/>
            <a:ext cx="2265863" cy="1938992"/>
          </a:xfrm>
          <a:prstGeom prst="rect">
            <a:avLst/>
          </a:prstGeom>
          <a:noFill/>
        </p:spPr>
        <p:txBody>
          <a:bodyPr wrap="square" lIns="0" tIns="0" rIns="0" bIns="0" rtlCol="0">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Index structured documents such as contracts, invoices, sales orders, </a:t>
            </a:r>
            <a:r>
              <a:rPr kumimoji="0" lang="en-US" sz="1400" b="0" i="0" u="none" strike="noStrike" kern="1200" cap="none" spc="0" normalizeH="0" baseline="0" noProof="0" dirty="0" err="1">
                <a:ln>
                  <a:noFill/>
                </a:ln>
                <a:gradFill>
                  <a:gsLst>
                    <a:gs pos="2917">
                      <a:srgbClr val="000000"/>
                    </a:gs>
                    <a:gs pos="30000">
                      <a:srgbClr val="000000"/>
                    </a:gs>
                  </a:gsLst>
                  <a:lin ang="5400000" scaled="0"/>
                </a:gradFill>
                <a:effectLst/>
                <a:uLnTx/>
                <a:uFillTx/>
                <a:latin typeface="Segoe UI Semibold"/>
                <a:ea typeface="+mn-ea"/>
                <a:cs typeface="+mn-cs"/>
              </a:rPr>
              <a:t>etc</a:t>
            </a:r>
            <a:endPar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Extract important entities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Find the relevant document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Find </a:t>
            </a: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Semibold"/>
                <a:ea typeface="+mn-ea"/>
                <a:cs typeface="+mn-cs"/>
              </a:rPr>
              <a:t>the right </a:t>
            </a: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information within documents</a:t>
            </a:r>
            <a:endParaRPr kumimoji="0" lang="en-US" sz="11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p:txBody>
      </p:sp>
      <p:grpSp>
        <p:nvGrpSpPr>
          <p:cNvPr id="4" name="Group 3">
            <a:extLst>
              <a:ext uri="{FF2B5EF4-FFF2-40B4-BE49-F238E27FC236}">
                <a16:creationId xmlns:a16="http://schemas.microsoft.com/office/drawing/2014/main" id="{14D321EC-7CDC-4648-9936-D0FA5F2B8639}"/>
              </a:ext>
              <a:ext uri="{C183D7F6-B498-43B3-948B-1728B52AA6E4}">
                <adec:decorative xmlns:adec="http://schemas.microsoft.com/office/drawing/2017/decorative" val="1"/>
              </a:ext>
            </a:extLst>
          </p:cNvPr>
          <p:cNvGrpSpPr/>
          <p:nvPr/>
        </p:nvGrpSpPr>
        <p:grpSpPr>
          <a:xfrm>
            <a:off x="9428278" y="1385477"/>
            <a:ext cx="2598695" cy="4972348"/>
            <a:chOff x="203727" y="1643895"/>
            <a:chExt cx="2598695" cy="4972348"/>
          </a:xfrm>
        </p:grpSpPr>
        <p:sp>
          <p:nvSpPr>
            <p:cNvPr id="3" name="TextBox 2">
              <a:extLst>
                <a:ext uri="{FF2B5EF4-FFF2-40B4-BE49-F238E27FC236}">
                  <a16:creationId xmlns:a16="http://schemas.microsoft.com/office/drawing/2014/main" id="{075C18FE-827C-4E6C-963E-028BF3D09200}"/>
                </a:ext>
              </a:extLst>
            </p:cNvPr>
            <p:cNvSpPr txBox="1"/>
            <p:nvPr/>
          </p:nvSpPr>
          <p:spPr>
            <a:xfrm>
              <a:off x="203727" y="1643895"/>
              <a:ext cx="2487357" cy="80021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43A5E"/>
                  </a:solidFill>
                  <a:effectLst/>
                  <a:uLnTx/>
                  <a:uFillTx/>
                  <a:latin typeface="Segoe UI Semibold"/>
                  <a:ea typeface="+mn-ea"/>
                  <a:cs typeface="+mn-cs"/>
                </a:rPr>
                <a:t>Catalogue Search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43A5E"/>
                  </a:solidFill>
                  <a:effectLst/>
                  <a:uLnTx/>
                  <a:uFillTx/>
                  <a:latin typeface="Segoe UI Semibold"/>
                  <a:ea typeface="+mn-ea"/>
                  <a:cs typeface="+mn-cs"/>
                </a:rPr>
                <a:t>(ecommerce, customer-facing web &amp; mobile apps)</a:t>
              </a:r>
            </a:p>
          </p:txBody>
        </p:sp>
        <p:sp>
          <p:nvSpPr>
            <p:cNvPr id="7" name="TextBox 6">
              <a:extLst>
                <a:ext uri="{FF2B5EF4-FFF2-40B4-BE49-F238E27FC236}">
                  <a16:creationId xmlns:a16="http://schemas.microsoft.com/office/drawing/2014/main" id="{E239B9DF-D95D-40FD-AF64-8AF31F562523}"/>
                </a:ext>
              </a:extLst>
            </p:cNvPr>
            <p:cNvSpPr txBox="1"/>
            <p:nvPr/>
          </p:nvSpPr>
          <p:spPr>
            <a:xfrm>
              <a:off x="336385" y="4677251"/>
              <a:ext cx="2466037" cy="1938992"/>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Increase relevancy of product results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Prevent “zero search results”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Deliver intelligent product recommendations based on user intent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Increase clickthrough and conversion rates</a:t>
              </a:r>
              <a:endParaRPr kumimoji="0" lang="en-US" sz="11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endParaRPr>
            </a:p>
          </p:txBody>
        </p:sp>
        <p:pic>
          <p:nvPicPr>
            <p:cNvPr id="23" name="Picture 22">
              <a:extLst>
                <a:ext uri="{FF2B5EF4-FFF2-40B4-BE49-F238E27FC236}">
                  <a16:creationId xmlns:a16="http://schemas.microsoft.com/office/drawing/2014/main" id="{68470E97-2608-4FD6-9F43-6DDB0FED7A8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789" r="1789"/>
            <a:stretch/>
          </p:blipFill>
          <p:spPr>
            <a:xfrm>
              <a:off x="460903" y="2610294"/>
              <a:ext cx="1767522" cy="1803591"/>
            </a:xfrm>
            <a:prstGeom prst="rect">
              <a:avLst/>
            </a:prstGeom>
          </p:spPr>
        </p:pic>
      </p:grpSp>
      <p:pic>
        <p:nvPicPr>
          <p:cNvPr id="25" name="Picture 24">
            <a:extLst>
              <a:ext uri="{FF2B5EF4-FFF2-40B4-BE49-F238E27FC236}">
                <a16:creationId xmlns:a16="http://schemas.microsoft.com/office/drawing/2014/main" id="{59E076FF-4578-4920-8F36-0F491DCBF0E5}"/>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a:stretch/>
        </p:blipFill>
        <p:spPr>
          <a:xfrm>
            <a:off x="6927229" y="2351876"/>
            <a:ext cx="2053076" cy="1803591"/>
          </a:xfrm>
          <a:prstGeom prst="rect">
            <a:avLst/>
          </a:prstGeom>
        </p:spPr>
      </p:pic>
      <p:pic>
        <p:nvPicPr>
          <p:cNvPr id="27" name="Picture 26" descr="Children reading a book">
            <a:extLst>
              <a:ext uri="{FF2B5EF4-FFF2-40B4-BE49-F238E27FC236}">
                <a16:creationId xmlns:a16="http://schemas.microsoft.com/office/drawing/2014/main" id="{9F8432C0-FEE3-453D-8778-8B7B0ABCCDAF}"/>
              </a:ext>
            </a:extLst>
          </p:cNvPr>
          <p:cNvPicPr>
            <a:picLocks noChangeAspect="1"/>
          </p:cNvPicPr>
          <p:nvPr/>
        </p:nvPicPr>
        <p:blipFill>
          <a:blip r:embed="rId6" cstate="print">
            <a:extLst>
              <a:ext uri="{28A0092B-C50C-407E-A947-70E740481C1C}">
                <a14:useLocalDpi xmlns:a14="http://schemas.microsoft.com/office/drawing/2010/main" val="0"/>
              </a:ext>
            </a:extLst>
          </a:blip>
          <a:srcRect l="12061" r="12061"/>
          <a:stretch/>
        </p:blipFill>
        <p:spPr>
          <a:xfrm>
            <a:off x="3732669" y="2351876"/>
            <a:ext cx="2053076" cy="1803593"/>
          </a:xfrm>
          <a:prstGeom prst="rect">
            <a:avLst/>
          </a:prstGeom>
        </p:spPr>
      </p:pic>
      <p:pic>
        <p:nvPicPr>
          <p:cNvPr id="29" name="Picture 28" descr="Colored organizers on shelves">
            <a:extLst>
              <a:ext uri="{FF2B5EF4-FFF2-40B4-BE49-F238E27FC236}">
                <a16:creationId xmlns:a16="http://schemas.microsoft.com/office/drawing/2014/main" id="{3CDE7AC3-A4FF-47E5-BAFF-060A4FA0ACD9}"/>
              </a:ext>
            </a:extLst>
          </p:cNvPr>
          <p:cNvPicPr>
            <a:picLocks noChangeAspect="1"/>
          </p:cNvPicPr>
          <p:nvPr/>
        </p:nvPicPr>
        <p:blipFill>
          <a:blip r:embed="rId7" cstate="print">
            <a:extLst>
              <a:ext uri="{28A0092B-C50C-407E-A947-70E740481C1C}">
                <a14:useLocalDpi xmlns:a14="http://schemas.microsoft.com/office/drawing/2010/main" val="0"/>
              </a:ext>
            </a:extLst>
          </a:blip>
          <a:srcRect l="7201" r="7201"/>
          <a:stretch/>
        </p:blipFill>
        <p:spPr>
          <a:xfrm>
            <a:off x="540669" y="2351876"/>
            <a:ext cx="2285493" cy="1803592"/>
          </a:xfrm>
          <a:prstGeom prst="rect">
            <a:avLst/>
          </a:prstGeom>
        </p:spPr>
      </p:pic>
    </p:spTree>
    <p:extLst>
      <p:ext uri="{BB962C8B-B14F-4D97-AF65-F5344CB8AC3E}">
        <p14:creationId xmlns:p14="http://schemas.microsoft.com/office/powerpoint/2010/main" val="4175019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AA4AC7-9A9D-C619-69A5-6BB8AD00D918}"/>
              </a:ext>
            </a:extLst>
          </p:cNvPr>
          <p:cNvSpPr>
            <a:spLocks noGrp="1"/>
          </p:cNvSpPr>
          <p:nvPr>
            <p:ph type="title"/>
          </p:nvPr>
        </p:nvSpPr>
        <p:spPr>
          <a:xfrm>
            <a:off x="402733" y="373654"/>
            <a:ext cx="5097486" cy="553998"/>
          </a:xfrm>
        </p:spPr>
        <p:txBody>
          <a:bodyPr/>
          <a:lstStyle/>
          <a:p>
            <a:r>
              <a:rPr lang="en-US" dirty="0"/>
              <a:t>GPT Azure Search Engine</a:t>
            </a:r>
          </a:p>
        </p:txBody>
      </p:sp>
      <p:sp>
        <p:nvSpPr>
          <p:cNvPr id="4" name="Rectangle 3">
            <a:extLst>
              <a:ext uri="{FF2B5EF4-FFF2-40B4-BE49-F238E27FC236}">
                <a16:creationId xmlns:a16="http://schemas.microsoft.com/office/drawing/2014/main" id="{0DDBD095-D7D2-0F1C-5A36-1B67525FF3F2}"/>
              </a:ext>
            </a:extLst>
          </p:cNvPr>
          <p:cNvSpPr/>
          <p:nvPr/>
        </p:nvSpPr>
        <p:spPr bwMode="auto">
          <a:xfrm>
            <a:off x="210228" y="927652"/>
            <a:ext cx="5594224" cy="5121965"/>
          </a:xfrm>
          <a:prstGeom prst="rect">
            <a:avLst/>
          </a:prstGeom>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mn-cs"/>
              </a:rPr>
              <a:t>Your organization needs a search engine that can make sense of all kinds of types of data, stored in different locations, and that can return the links of similar documents, but more importantly, </a:t>
            </a:r>
            <a:r>
              <a:rPr kumimoji="0" lang="en-US" sz="2000" b="1" i="0" u="none" strike="noStrike" kern="1200" cap="none" spc="0" normalizeH="0" baseline="0" noProof="0" dirty="0">
                <a:ln>
                  <a:noFill/>
                </a:ln>
                <a:solidFill>
                  <a:srgbClr val="0078D4"/>
                </a:solidFill>
                <a:effectLst/>
                <a:uLnTx/>
                <a:uFillTx/>
                <a:latin typeface="Segoe UI"/>
                <a:ea typeface="+mn-ea"/>
                <a:cs typeface="+mn-cs"/>
              </a:rPr>
              <a:t>provide the answer to the question</a:t>
            </a:r>
            <a:r>
              <a:rPr kumimoji="0" lang="en-US" sz="2000" b="0" i="0" u="none" strike="noStrike" kern="1200" cap="none" spc="0" normalizeH="0" baseline="0" noProof="0" dirty="0">
                <a:ln>
                  <a:noFill/>
                </a:ln>
                <a:solidFill>
                  <a:srgbClr val="000000"/>
                </a:solidFill>
                <a:effectLst/>
                <a:uLnTx/>
                <a:uFillTx/>
                <a:latin typeface="Segoe UI"/>
                <a:ea typeface="+mn-ea"/>
                <a:cs typeface="+mn-cs"/>
              </a:rPr>
              <a:t>! </a:t>
            </a: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Segoe UI"/>
              <a:ea typeface="+mn-ea"/>
              <a:cs typeface="+mn-cs"/>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mn-cs"/>
              </a:rPr>
              <a:t>In other words, you want </a:t>
            </a:r>
            <a:r>
              <a:rPr kumimoji="0" lang="en-US" sz="2000" b="1" i="0" u="none" strike="noStrike" kern="1200" cap="none" spc="0" normalizeH="0" baseline="0" noProof="0" dirty="0">
                <a:ln>
                  <a:noFill/>
                </a:ln>
                <a:solidFill>
                  <a:srgbClr val="0078D4"/>
                </a:solidFill>
                <a:effectLst/>
                <a:uLnTx/>
                <a:uFillTx/>
                <a:latin typeface="Segoe UI"/>
                <a:ea typeface="+mn-ea"/>
                <a:cs typeface="+mn-cs"/>
              </a:rPr>
              <a:t>private</a:t>
            </a:r>
            <a:r>
              <a:rPr kumimoji="0" lang="en-US" sz="2000" b="0" i="0" u="none" strike="noStrike" kern="1200" cap="none" spc="0" normalizeH="0" baseline="0" noProof="0" dirty="0">
                <a:ln>
                  <a:noFill/>
                </a:ln>
                <a:solidFill>
                  <a:srgbClr val="0078D4"/>
                </a:solidFill>
                <a:effectLst/>
                <a:uLnTx/>
                <a:uFillTx/>
                <a:latin typeface="Segoe UI"/>
                <a:ea typeface="+mn-ea"/>
                <a:cs typeface="+mn-cs"/>
              </a:rPr>
              <a:t> </a:t>
            </a:r>
            <a:r>
              <a:rPr kumimoji="0" lang="en-US" sz="2000" b="0" i="0" u="none" strike="noStrike" kern="1200" cap="none" spc="0" normalizeH="0" baseline="0" noProof="0" dirty="0">
                <a:ln>
                  <a:noFill/>
                </a:ln>
                <a:solidFill>
                  <a:srgbClr val="000000"/>
                </a:solidFill>
                <a:effectLst/>
                <a:uLnTx/>
                <a:uFillTx/>
                <a:latin typeface="Segoe UI"/>
                <a:ea typeface="+mn-ea"/>
                <a:cs typeface="+mn-cs"/>
              </a:rPr>
              <a:t>and</a:t>
            </a:r>
            <a:r>
              <a:rPr kumimoji="0" lang="en-US" sz="2000" b="0" i="0" u="none" strike="noStrike" kern="1200" cap="none" spc="0" normalizeH="0" baseline="0" noProof="0" dirty="0">
                <a:ln>
                  <a:noFill/>
                </a:ln>
                <a:solidFill>
                  <a:srgbClr val="0078D4"/>
                </a:solidFill>
                <a:effectLst/>
                <a:uLnTx/>
                <a:uFillTx/>
                <a:latin typeface="Segoe UI"/>
                <a:ea typeface="+mn-ea"/>
                <a:cs typeface="+mn-cs"/>
              </a:rPr>
              <a:t> </a:t>
            </a:r>
            <a:r>
              <a:rPr kumimoji="0" lang="en-US" sz="2000" b="1" i="0" u="none" strike="noStrike" kern="1200" cap="none" spc="0" normalizeH="0" baseline="0" noProof="0" dirty="0">
                <a:ln>
                  <a:noFill/>
                </a:ln>
                <a:solidFill>
                  <a:srgbClr val="0078D4"/>
                </a:solidFill>
                <a:effectLst/>
                <a:uLnTx/>
                <a:uFillTx/>
                <a:latin typeface="Segoe UI"/>
                <a:ea typeface="+mn-ea"/>
                <a:cs typeface="+mn-cs"/>
              </a:rPr>
              <a:t>secured</a:t>
            </a:r>
            <a:r>
              <a:rPr kumimoji="0" lang="en-US" sz="2000" b="0" i="0" u="none" strike="noStrike" kern="1200" cap="none" spc="0" normalizeH="0" baseline="0" noProof="0" dirty="0">
                <a:ln>
                  <a:noFill/>
                </a:ln>
                <a:solidFill>
                  <a:srgbClr val="0078D4"/>
                </a:solidFill>
                <a:effectLst/>
                <a:uLnTx/>
                <a:uFillTx/>
                <a:latin typeface="Segoe UI"/>
                <a:ea typeface="+mn-ea"/>
                <a:cs typeface="+mn-cs"/>
              </a:rPr>
              <a:t> </a:t>
            </a:r>
            <a:r>
              <a:rPr kumimoji="0" lang="en-US" sz="2000" b="1" i="0" u="none" strike="noStrike" kern="1200" cap="none" spc="0" normalizeH="0" baseline="0" noProof="0" dirty="0" err="1">
                <a:ln>
                  <a:noFill/>
                </a:ln>
                <a:solidFill>
                  <a:srgbClr val="0078D4"/>
                </a:solidFill>
                <a:effectLst/>
                <a:uLnTx/>
                <a:uFillTx/>
                <a:latin typeface="Segoe UI"/>
                <a:ea typeface="+mn-ea"/>
                <a:cs typeface="+mn-cs"/>
              </a:rPr>
              <a:t>ChatGPT</a:t>
            </a:r>
            <a:r>
              <a:rPr kumimoji="0" lang="en-US" sz="2000" b="0" i="0" u="none" strike="noStrike" kern="1200" cap="none" spc="0" normalizeH="0" baseline="0" noProof="0" dirty="0">
                <a:ln>
                  <a:noFill/>
                </a:ln>
                <a:solidFill>
                  <a:srgbClr val="000000"/>
                </a:solidFill>
                <a:effectLst/>
                <a:uLnTx/>
                <a:uFillTx/>
                <a:latin typeface="Segoe UI"/>
                <a:ea typeface="+mn-ea"/>
                <a:cs typeface="+mn-cs"/>
              </a:rPr>
              <a:t> for your organization that can interpret, comprehend, and answer questions about your business.</a:t>
            </a:r>
          </a:p>
        </p:txBody>
      </p:sp>
    </p:spTree>
    <p:extLst>
      <p:ext uri="{BB962C8B-B14F-4D97-AF65-F5344CB8AC3E}">
        <p14:creationId xmlns:p14="http://schemas.microsoft.com/office/powerpoint/2010/main" val="4153262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81FFA80-8639-40E9-85F9-36E7F37E7695}"/>
              </a:ext>
            </a:extLst>
          </p:cNvPr>
          <p:cNvSpPr>
            <a:spLocks noGrp="1"/>
          </p:cNvSpPr>
          <p:nvPr>
            <p:ph type="title"/>
          </p:nvPr>
        </p:nvSpPr>
        <p:spPr/>
        <p:txBody>
          <a:bodyPr>
            <a:normAutofit fontScale="90000"/>
          </a:bodyPr>
          <a:lstStyle/>
          <a:p>
            <a:r>
              <a:rPr lang="en-US" sz="3600" dirty="0"/>
              <a:t>The GPT Azure Search Engine Accelerator</a:t>
            </a:r>
          </a:p>
        </p:txBody>
      </p:sp>
      <p:sp>
        <p:nvSpPr>
          <p:cNvPr id="227" name="Rectangle 226">
            <a:extLst>
              <a:ext uri="{FF2B5EF4-FFF2-40B4-BE49-F238E27FC236}">
                <a16:creationId xmlns:a16="http://schemas.microsoft.com/office/drawing/2014/main" id="{CE956E07-736D-4FAA-81CD-1D66008EF4E9}"/>
              </a:ext>
            </a:extLst>
          </p:cNvPr>
          <p:cNvSpPr>
            <a:spLocks/>
          </p:cNvSpPr>
          <p:nvPr/>
        </p:nvSpPr>
        <p:spPr>
          <a:xfrm>
            <a:off x="6701940" y="1302385"/>
            <a:ext cx="5029200" cy="2008348"/>
          </a:xfrm>
          <a:prstGeom prst="rect">
            <a:avLst/>
          </a:prstGeom>
          <a:solidFill>
            <a:schemeClr val="bg1"/>
          </a:solid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Segoe UI"/>
              <a:ea typeface="+mn-ea"/>
              <a:cs typeface="+mn-cs"/>
            </a:endParaRPr>
          </a:p>
        </p:txBody>
      </p:sp>
      <p:sp>
        <p:nvSpPr>
          <p:cNvPr id="1458" name="Rectangle 1457">
            <a:extLst>
              <a:ext uri="{FF2B5EF4-FFF2-40B4-BE49-F238E27FC236}">
                <a16:creationId xmlns:a16="http://schemas.microsoft.com/office/drawing/2014/main" id="{856756C3-8A93-48F6-86A6-FAEADFB4A34E}"/>
              </a:ext>
            </a:extLst>
          </p:cNvPr>
          <p:cNvSpPr>
            <a:spLocks/>
          </p:cNvSpPr>
          <p:nvPr/>
        </p:nvSpPr>
        <p:spPr>
          <a:xfrm>
            <a:off x="6701941" y="3738682"/>
            <a:ext cx="5029200" cy="2008348"/>
          </a:xfrm>
          <a:prstGeom prst="rect">
            <a:avLst/>
          </a:prstGeom>
          <a:noFill/>
          <a:ln w="6350">
            <a:solidFill>
              <a:srgbClr val="D9D9D9"/>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Segoe UI"/>
              <a:ea typeface="+mn-ea"/>
              <a:cs typeface="+mn-cs"/>
            </a:endParaRPr>
          </a:p>
        </p:txBody>
      </p:sp>
      <p:grpSp>
        <p:nvGrpSpPr>
          <p:cNvPr id="418" name="Group 417">
            <a:extLst>
              <a:ext uri="{FF2B5EF4-FFF2-40B4-BE49-F238E27FC236}">
                <a16:creationId xmlns:a16="http://schemas.microsoft.com/office/drawing/2014/main" id="{AFEF35CA-1258-4A0F-AF25-06B823090E77}"/>
              </a:ext>
            </a:extLst>
          </p:cNvPr>
          <p:cNvGrpSpPr/>
          <p:nvPr/>
        </p:nvGrpSpPr>
        <p:grpSpPr>
          <a:xfrm>
            <a:off x="6917116" y="1415896"/>
            <a:ext cx="692838" cy="759097"/>
            <a:chOff x="7267920" y="1309804"/>
            <a:chExt cx="797884" cy="874189"/>
          </a:xfrm>
        </p:grpSpPr>
        <p:sp>
          <p:nvSpPr>
            <p:cNvPr id="1385" name="Hexagon 1384">
              <a:extLst>
                <a:ext uri="{FF2B5EF4-FFF2-40B4-BE49-F238E27FC236}">
                  <a16:creationId xmlns:a16="http://schemas.microsoft.com/office/drawing/2014/main" id="{C327594E-79A2-4CCE-B7BC-D4BB464A35BA}"/>
                </a:ext>
              </a:extLst>
            </p:cNvPr>
            <p:cNvSpPr/>
            <p:nvPr/>
          </p:nvSpPr>
          <p:spPr>
            <a:xfrm rot="16200000" flipH="1">
              <a:off x="7380332" y="1360584"/>
              <a:ext cx="736252" cy="634692"/>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386" name="Hexagon 1385">
              <a:extLst>
                <a:ext uri="{FF2B5EF4-FFF2-40B4-BE49-F238E27FC236}">
                  <a16:creationId xmlns:a16="http://schemas.microsoft.com/office/drawing/2014/main" id="{142F51F3-B2BB-4C02-8574-9A0FD42ED17A}"/>
                </a:ext>
              </a:extLst>
            </p:cNvPr>
            <p:cNvSpPr/>
            <p:nvPr/>
          </p:nvSpPr>
          <p:spPr>
            <a:xfrm rot="16200000" flipH="1">
              <a:off x="7211690" y="1424879"/>
              <a:ext cx="815344" cy="702884"/>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pic>
          <p:nvPicPr>
            <p:cNvPr id="1378" name="Graphic 1377" descr="Icon of a speaking bubble with people's faces">
              <a:extLst>
                <a:ext uri="{FF2B5EF4-FFF2-40B4-BE49-F238E27FC236}">
                  <a16:creationId xmlns:a16="http://schemas.microsoft.com/office/drawing/2014/main" id="{9133BAE6-19F4-438E-A0A9-B33CB0EB3A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99008" y="1554386"/>
              <a:ext cx="440708" cy="443870"/>
            </a:xfrm>
            <a:prstGeom prst="rect">
              <a:avLst/>
            </a:prstGeom>
          </p:spPr>
        </p:pic>
      </p:grpSp>
      <p:sp>
        <p:nvSpPr>
          <p:cNvPr id="1374" name="TextBox 1373">
            <a:extLst>
              <a:ext uri="{FF2B5EF4-FFF2-40B4-BE49-F238E27FC236}">
                <a16:creationId xmlns:a16="http://schemas.microsoft.com/office/drawing/2014/main" id="{4CA55082-23D6-452B-9FE4-F1CF6507CECE}"/>
              </a:ext>
            </a:extLst>
          </p:cNvPr>
          <p:cNvSpPr txBox="1"/>
          <p:nvPr/>
        </p:nvSpPr>
        <p:spPr>
          <a:xfrm>
            <a:off x="7825973" y="1380133"/>
            <a:ext cx="3364703" cy="307777"/>
          </a:xfrm>
          <a:prstGeom prst="rect">
            <a:avLst/>
          </a:prstGeom>
          <a:noFill/>
        </p:spPr>
        <p:txBody>
          <a:bodyPr wrap="square" lIns="0" tIns="0" rIns="0" bIns="0" rtlCol="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accent1"/>
                </a:solidFill>
                <a:effectLst/>
                <a:uLnTx/>
                <a:uFillTx/>
                <a:latin typeface="Segoe UI Semibold"/>
                <a:ea typeface="+mn-ea"/>
                <a:cs typeface="Segoe UI Semibold" panose="020B0502040204020203" pitchFamily="34" charset="0"/>
              </a:rPr>
              <a:t>Azure OpenAI &amp; </a:t>
            </a:r>
            <a:r>
              <a:rPr kumimoji="0" lang="en-US" sz="2000" b="0" i="0" u="none" strike="noStrike" kern="1200" cap="none" spc="0" normalizeH="0" baseline="0" noProof="0" dirty="0" err="1">
                <a:ln>
                  <a:noFill/>
                </a:ln>
                <a:solidFill>
                  <a:schemeClr val="accent1"/>
                </a:solidFill>
                <a:effectLst/>
                <a:uLnTx/>
                <a:uFillTx/>
                <a:latin typeface="Segoe UI Semibold"/>
                <a:ea typeface="+mn-ea"/>
                <a:cs typeface="Segoe UI Semibold" panose="020B0502040204020203" pitchFamily="34" charset="0"/>
              </a:rPr>
              <a:t>ChatGPT</a:t>
            </a:r>
            <a:endParaRPr kumimoji="0" lang="en-US" sz="2000" b="0" i="0" u="none" strike="noStrike" kern="1200" cap="none" spc="0" normalizeH="0" baseline="0" noProof="0" dirty="0">
              <a:ln>
                <a:noFill/>
              </a:ln>
              <a:solidFill>
                <a:schemeClr val="accent1"/>
              </a:solidFill>
              <a:effectLst/>
              <a:uLnTx/>
              <a:uFillTx/>
              <a:latin typeface="Segoe UI Semibold"/>
              <a:ea typeface="+mn-ea"/>
              <a:cs typeface="Segoe UI Semibold" panose="020B0502040204020203" pitchFamily="34" charset="0"/>
            </a:endParaRPr>
          </a:p>
        </p:txBody>
      </p:sp>
      <p:cxnSp>
        <p:nvCxnSpPr>
          <p:cNvPr id="1447" name="Straight Connector 1446">
            <a:extLst>
              <a:ext uri="{FF2B5EF4-FFF2-40B4-BE49-F238E27FC236}">
                <a16:creationId xmlns:a16="http://schemas.microsoft.com/office/drawing/2014/main" id="{F92D3AB9-C95F-4E0F-A7AD-B27518A527DE}"/>
              </a:ext>
            </a:extLst>
          </p:cNvPr>
          <p:cNvCxnSpPr>
            <a:cxnSpLocks/>
          </p:cNvCxnSpPr>
          <p:nvPr/>
        </p:nvCxnSpPr>
        <p:spPr>
          <a:xfrm flipH="1">
            <a:off x="7858959" y="1820639"/>
            <a:ext cx="3364703" cy="0"/>
          </a:xfrm>
          <a:prstGeom prst="line">
            <a:avLst/>
          </a:prstGeom>
          <a:ln w="6350">
            <a:gradFill flip="none" rotWithShape="1">
              <a:gsLst>
                <a:gs pos="0">
                  <a:schemeClr val="tx1">
                    <a:alpha val="0"/>
                  </a:schemeClr>
                </a:gs>
                <a:gs pos="100000">
                  <a:schemeClr val="tx1"/>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77" name="TextBox 476">
            <a:extLst>
              <a:ext uri="{FF2B5EF4-FFF2-40B4-BE49-F238E27FC236}">
                <a16:creationId xmlns:a16="http://schemas.microsoft.com/office/drawing/2014/main" id="{62E68AB6-CF8E-4B23-BA02-5BEDB5326E3E}"/>
              </a:ext>
            </a:extLst>
          </p:cNvPr>
          <p:cNvSpPr txBox="1">
            <a:spLocks/>
          </p:cNvSpPr>
          <p:nvPr/>
        </p:nvSpPr>
        <p:spPr>
          <a:xfrm flipH="1">
            <a:off x="7858959" y="1920352"/>
            <a:ext cx="2549347" cy="914400"/>
          </a:xfrm>
          <a:prstGeom prst="rect">
            <a:avLst/>
          </a:prstGeom>
          <a:noFill/>
        </p:spPr>
        <p:txBody>
          <a:bodyPr wrap="square" lIns="0" tIns="0" rIns="0" bIns="0" rtlCol="0" anchor="t">
            <a:noAutofit/>
          </a:bodyPr>
          <a:lstStyle/>
          <a:p>
            <a:pPr marL="0" marR="0" lvl="0" indent="0" algn="l" defTabSz="914367" rtl="0" eaLnBrk="1" fontAlgn="base" latinLnBrk="0" hangingPunct="1">
              <a:lnSpc>
                <a:spcPct val="100000"/>
              </a:lnSpc>
              <a:spcBef>
                <a:spcPts val="60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Harness a blend of state-of-the-art Azure OpenAI models to develop your own intelligent search engine and secure </a:t>
            </a:r>
            <a:r>
              <a:rPr kumimoji="0" lang="en-US" sz="1400" b="0" i="0" u="none" strike="noStrike" kern="1200" cap="none" spc="0" normalizeH="0" baseline="0" noProof="0" dirty="0" err="1">
                <a:ln>
                  <a:noFill/>
                </a:ln>
                <a:solidFill>
                  <a:prstClr val="black"/>
                </a:solidFill>
                <a:effectLst/>
                <a:uLnTx/>
                <a:uFillTx/>
                <a:latin typeface="Segoe UI"/>
                <a:ea typeface="+mn-ea"/>
                <a:cs typeface="+mn-cs"/>
              </a:rPr>
              <a:t>ChatGPT</a:t>
            </a:r>
            <a:r>
              <a:rPr kumimoji="0" lang="en-US" sz="1400" b="0" i="0" u="none" strike="noStrike" kern="1200" cap="none" spc="0" normalizeH="0" baseline="0" noProof="0" dirty="0">
                <a:ln>
                  <a:noFill/>
                </a:ln>
                <a:solidFill>
                  <a:prstClr val="black"/>
                </a:solidFill>
                <a:effectLst/>
                <a:uLnTx/>
                <a:uFillTx/>
                <a:latin typeface="Segoe UI"/>
                <a:ea typeface="+mn-ea"/>
                <a:cs typeface="+mn-cs"/>
              </a:rPr>
              <a:t>.</a:t>
            </a:r>
          </a:p>
        </p:txBody>
      </p:sp>
      <p:sp>
        <p:nvSpPr>
          <p:cNvPr id="1416" name="TextBox 1415">
            <a:extLst>
              <a:ext uri="{FF2B5EF4-FFF2-40B4-BE49-F238E27FC236}">
                <a16:creationId xmlns:a16="http://schemas.microsoft.com/office/drawing/2014/main" id="{72E7BEE3-FD0C-4883-88D0-F076FF3012D7}"/>
              </a:ext>
            </a:extLst>
          </p:cNvPr>
          <p:cNvSpPr txBox="1"/>
          <p:nvPr/>
        </p:nvSpPr>
        <p:spPr>
          <a:xfrm>
            <a:off x="7784917" y="3815203"/>
            <a:ext cx="3676418" cy="307777"/>
          </a:xfrm>
          <a:prstGeom prst="rect">
            <a:avLst/>
          </a:prstGeom>
          <a:noFill/>
        </p:spPr>
        <p:txBody>
          <a:bodyPr wrap="square" lIns="0" tIns="0" rIns="0" bIns="0" rtlCol="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accent1"/>
                </a:solidFill>
                <a:effectLst/>
                <a:uLnTx/>
                <a:uFillTx/>
                <a:latin typeface="Segoe UI Semibold"/>
                <a:ea typeface="+mn-ea"/>
                <a:cs typeface="Segoe UI Semibold" panose="020B0502040204020203" pitchFamily="34" charset="0"/>
              </a:rPr>
              <a:t>Web Application </a:t>
            </a:r>
          </a:p>
        </p:txBody>
      </p:sp>
      <p:sp>
        <p:nvSpPr>
          <p:cNvPr id="1418" name="TextBox 1417">
            <a:extLst>
              <a:ext uri="{FF2B5EF4-FFF2-40B4-BE49-F238E27FC236}">
                <a16:creationId xmlns:a16="http://schemas.microsoft.com/office/drawing/2014/main" id="{F1868423-6161-400D-B29F-6DB736E64691}"/>
              </a:ext>
            </a:extLst>
          </p:cNvPr>
          <p:cNvSpPr txBox="1">
            <a:spLocks/>
          </p:cNvSpPr>
          <p:nvPr/>
        </p:nvSpPr>
        <p:spPr>
          <a:xfrm>
            <a:off x="7784917" y="4357902"/>
            <a:ext cx="2982836" cy="1292662"/>
          </a:xfrm>
          <a:prstGeom prst="rect">
            <a:avLst/>
          </a:prstGeom>
          <a:noFill/>
        </p:spPr>
        <p:txBody>
          <a:bodyPr wrap="square" lIns="0" tIns="0" rIns="0" bIns="0" rtlCol="0"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Segoe UI" panose="020B0502040204020203" pitchFamily="34" charset="0"/>
              </a:rPr>
              <a:t>Finally, package it all together in an Azure Web Application featuring a user-friendly interface, allowing you to effortlessly search for the information you need within your data.</a:t>
            </a:r>
          </a:p>
        </p:txBody>
      </p:sp>
      <p:cxnSp>
        <p:nvCxnSpPr>
          <p:cNvPr id="1448" name="Straight Connector 1447">
            <a:extLst>
              <a:ext uri="{FF2B5EF4-FFF2-40B4-BE49-F238E27FC236}">
                <a16:creationId xmlns:a16="http://schemas.microsoft.com/office/drawing/2014/main" id="{72A7C948-D9F9-4A93-B159-0D94110B677D}"/>
              </a:ext>
            </a:extLst>
          </p:cNvPr>
          <p:cNvCxnSpPr>
            <a:cxnSpLocks/>
          </p:cNvCxnSpPr>
          <p:nvPr/>
        </p:nvCxnSpPr>
        <p:spPr>
          <a:xfrm flipH="1">
            <a:off x="7784917" y="4234744"/>
            <a:ext cx="3364703" cy="0"/>
          </a:xfrm>
          <a:prstGeom prst="line">
            <a:avLst/>
          </a:prstGeom>
          <a:ln w="6350">
            <a:gradFill flip="none" rotWithShape="1">
              <a:gsLst>
                <a:gs pos="0">
                  <a:schemeClr val="tx1">
                    <a:alpha val="0"/>
                  </a:schemeClr>
                </a:gs>
                <a:gs pos="100000">
                  <a:schemeClr val="tx1"/>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6AB18C5B-00B5-4DFC-B508-E1F25A7CA02C}"/>
              </a:ext>
            </a:extLst>
          </p:cNvPr>
          <p:cNvGrpSpPr/>
          <p:nvPr/>
        </p:nvGrpSpPr>
        <p:grpSpPr>
          <a:xfrm>
            <a:off x="6917114" y="4868988"/>
            <a:ext cx="692840" cy="759099"/>
            <a:chOff x="7267916" y="4674008"/>
            <a:chExt cx="797886" cy="874191"/>
          </a:xfrm>
        </p:grpSpPr>
        <p:sp>
          <p:nvSpPr>
            <p:cNvPr id="1387" name="Hexagon 1386">
              <a:extLst>
                <a:ext uri="{FF2B5EF4-FFF2-40B4-BE49-F238E27FC236}">
                  <a16:creationId xmlns:a16="http://schemas.microsoft.com/office/drawing/2014/main" id="{8CE18CCD-7FF7-4E96-B2FA-50A18233C1E5}"/>
                </a:ext>
              </a:extLst>
            </p:cNvPr>
            <p:cNvSpPr/>
            <p:nvPr/>
          </p:nvSpPr>
          <p:spPr>
            <a:xfrm rot="5400000" flipH="1" flipV="1">
              <a:off x="7380330" y="4862727"/>
              <a:ext cx="736252" cy="634692"/>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388" name="Hexagon 1387">
              <a:extLst>
                <a:ext uri="{FF2B5EF4-FFF2-40B4-BE49-F238E27FC236}">
                  <a16:creationId xmlns:a16="http://schemas.microsoft.com/office/drawing/2014/main" id="{DCAF91DD-4361-49A8-A24B-59CE4E888EFC}"/>
                </a:ext>
              </a:extLst>
            </p:cNvPr>
            <p:cNvSpPr/>
            <p:nvPr/>
          </p:nvSpPr>
          <p:spPr>
            <a:xfrm rot="5400000" flipH="1" flipV="1">
              <a:off x="7211686" y="4730238"/>
              <a:ext cx="815344" cy="702883"/>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Segoe UI"/>
                <a:ea typeface="+mn-ea"/>
                <a:cs typeface="+mn-cs"/>
              </a:endParaRPr>
            </a:p>
          </p:txBody>
        </p:sp>
        <p:grpSp>
          <p:nvGrpSpPr>
            <p:cNvPr id="1395" name="Graphic 3" descr="Icon of gears">
              <a:extLst>
                <a:ext uri="{FF2B5EF4-FFF2-40B4-BE49-F238E27FC236}">
                  <a16:creationId xmlns:a16="http://schemas.microsoft.com/office/drawing/2014/main" id="{F4D717DC-13C7-4238-9DE6-A14D95A03FE6}"/>
                </a:ext>
              </a:extLst>
            </p:cNvPr>
            <p:cNvGrpSpPr>
              <a:grpSpLocks noChangeAspect="1"/>
            </p:cNvGrpSpPr>
            <p:nvPr/>
          </p:nvGrpSpPr>
          <p:grpSpPr>
            <a:xfrm>
              <a:off x="7389838" y="4852158"/>
              <a:ext cx="459048" cy="459048"/>
              <a:chOff x="4403186" y="4725820"/>
              <a:chExt cx="398850" cy="398848"/>
            </a:xfrm>
          </p:grpSpPr>
          <p:sp>
            <p:nvSpPr>
              <p:cNvPr id="1396" name="Freeform 5">
                <a:extLst>
                  <a:ext uri="{FF2B5EF4-FFF2-40B4-BE49-F238E27FC236}">
                    <a16:creationId xmlns:a16="http://schemas.microsoft.com/office/drawing/2014/main" id="{4977AF17-062D-4F0E-B7F7-0453E8994207}"/>
                  </a:ext>
                </a:extLst>
              </p:cNvPr>
              <p:cNvSpPr/>
              <p:nvPr/>
            </p:nvSpPr>
            <p:spPr>
              <a:xfrm>
                <a:off x="4403186" y="4725820"/>
                <a:ext cx="398850" cy="398848"/>
              </a:xfrm>
              <a:custGeom>
                <a:avLst/>
                <a:gdLst>
                  <a:gd name="connsiteX0" fmla="*/ 374956 w 398849"/>
                  <a:gd name="connsiteY0" fmla="*/ 221056 h 398849"/>
                  <a:gd name="connsiteX1" fmla="*/ 398849 w 398849"/>
                  <a:gd name="connsiteY1" fmla="*/ 217414 h 398849"/>
                  <a:gd name="connsiteX2" fmla="*/ 398821 w 398849"/>
                  <a:gd name="connsiteY2" fmla="*/ 181160 h 398849"/>
                  <a:gd name="connsiteX3" fmla="*/ 374956 w 398849"/>
                  <a:gd name="connsiteY3" fmla="*/ 177573 h 398849"/>
                  <a:gd name="connsiteX4" fmla="*/ 370293 w 398849"/>
                  <a:gd name="connsiteY4" fmla="*/ 153735 h 398849"/>
                  <a:gd name="connsiteX5" fmla="*/ 391096 w 398849"/>
                  <a:gd name="connsiteY5" fmla="*/ 141402 h 398849"/>
                  <a:gd name="connsiteX6" fmla="*/ 377494 w 398849"/>
                  <a:gd name="connsiteY6" fmla="*/ 107796 h 398849"/>
                  <a:gd name="connsiteX7" fmla="*/ 353987 w 398849"/>
                  <a:gd name="connsiteY7" fmla="*/ 113425 h 398849"/>
                  <a:gd name="connsiteX8" fmla="*/ 338895 w 398849"/>
                  <a:gd name="connsiteY8" fmla="*/ 90580 h 398849"/>
                  <a:gd name="connsiteX9" fmla="*/ 353214 w 398849"/>
                  <a:gd name="connsiteY9" fmla="*/ 71128 h 398849"/>
                  <a:gd name="connsiteX10" fmla="*/ 327555 w 398849"/>
                  <a:gd name="connsiteY10" fmla="*/ 45524 h 398849"/>
                  <a:gd name="connsiteX11" fmla="*/ 308159 w 398849"/>
                  <a:gd name="connsiteY11" fmla="*/ 59844 h 398849"/>
                  <a:gd name="connsiteX12" fmla="*/ 287963 w 398849"/>
                  <a:gd name="connsiteY12" fmla="*/ 46297 h 398849"/>
                  <a:gd name="connsiteX13" fmla="*/ 293950 w 398849"/>
                  <a:gd name="connsiteY13" fmla="*/ 22873 h 398849"/>
                  <a:gd name="connsiteX14" fmla="*/ 260565 w 398849"/>
                  <a:gd name="connsiteY14" fmla="*/ 8746 h 398849"/>
                  <a:gd name="connsiteX15" fmla="*/ 247929 w 398849"/>
                  <a:gd name="connsiteY15" fmla="*/ 29329 h 398849"/>
                  <a:gd name="connsiteX16" fmla="*/ 221083 w 398849"/>
                  <a:gd name="connsiteY16" fmla="*/ 23866 h 398849"/>
                  <a:gd name="connsiteX17" fmla="*/ 217414 w 398849"/>
                  <a:gd name="connsiteY17" fmla="*/ 0 h 398849"/>
                  <a:gd name="connsiteX18" fmla="*/ 181160 w 398849"/>
                  <a:gd name="connsiteY18" fmla="*/ 28 h 398849"/>
                  <a:gd name="connsiteX19" fmla="*/ 177573 w 398849"/>
                  <a:gd name="connsiteY19" fmla="*/ 23893 h 398849"/>
                  <a:gd name="connsiteX20" fmla="*/ 153735 w 398849"/>
                  <a:gd name="connsiteY20" fmla="*/ 28556 h 398849"/>
                  <a:gd name="connsiteX21" fmla="*/ 141402 w 398849"/>
                  <a:gd name="connsiteY21" fmla="*/ 7753 h 398849"/>
                  <a:gd name="connsiteX22" fmla="*/ 107824 w 398849"/>
                  <a:gd name="connsiteY22" fmla="*/ 21383 h 398849"/>
                  <a:gd name="connsiteX23" fmla="*/ 113452 w 398849"/>
                  <a:gd name="connsiteY23" fmla="*/ 44890 h 398849"/>
                  <a:gd name="connsiteX24" fmla="*/ 90607 w 398849"/>
                  <a:gd name="connsiteY24" fmla="*/ 59982 h 398849"/>
                  <a:gd name="connsiteX25" fmla="*/ 71156 w 398849"/>
                  <a:gd name="connsiteY25" fmla="*/ 45662 h 398849"/>
                  <a:gd name="connsiteX26" fmla="*/ 45552 w 398849"/>
                  <a:gd name="connsiteY26" fmla="*/ 71322 h 398849"/>
                  <a:gd name="connsiteX27" fmla="*/ 59872 w 398849"/>
                  <a:gd name="connsiteY27" fmla="*/ 90718 h 398849"/>
                  <a:gd name="connsiteX28" fmla="*/ 46325 w 398849"/>
                  <a:gd name="connsiteY28" fmla="*/ 110914 h 398849"/>
                  <a:gd name="connsiteX29" fmla="*/ 22900 w 398849"/>
                  <a:gd name="connsiteY29" fmla="*/ 104927 h 398849"/>
                  <a:gd name="connsiteX30" fmla="*/ 8774 w 398849"/>
                  <a:gd name="connsiteY30" fmla="*/ 138311 h 398849"/>
                  <a:gd name="connsiteX31" fmla="*/ 29356 w 398849"/>
                  <a:gd name="connsiteY31" fmla="*/ 150948 h 398849"/>
                  <a:gd name="connsiteX32" fmla="*/ 23893 w 398849"/>
                  <a:gd name="connsiteY32" fmla="*/ 177794 h 398849"/>
                  <a:gd name="connsiteX33" fmla="*/ 0 w 398849"/>
                  <a:gd name="connsiteY33" fmla="*/ 181408 h 398849"/>
                  <a:gd name="connsiteX34" fmla="*/ 28 w 398849"/>
                  <a:gd name="connsiteY34" fmla="*/ 217662 h 398849"/>
                  <a:gd name="connsiteX35" fmla="*/ 23893 w 398849"/>
                  <a:gd name="connsiteY35" fmla="*/ 221249 h 398849"/>
                  <a:gd name="connsiteX36" fmla="*/ 28556 w 398849"/>
                  <a:gd name="connsiteY36" fmla="*/ 245087 h 398849"/>
                  <a:gd name="connsiteX37" fmla="*/ 7781 w 398849"/>
                  <a:gd name="connsiteY37" fmla="*/ 257420 h 398849"/>
                  <a:gd name="connsiteX38" fmla="*/ 21383 w 398849"/>
                  <a:gd name="connsiteY38" fmla="*/ 291025 h 398849"/>
                  <a:gd name="connsiteX39" fmla="*/ 44890 w 398849"/>
                  <a:gd name="connsiteY39" fmla="*/ 285397 h 398849"/>
                  <a:gd name="connsiteX40" fmla="*/ 59982 w 398849"/>
                  <a:gd name="connsiteY40" fmla="*/ 308242 h 398849"/>
                  <a:gd name="connsiteX41" fmla="*/ 45662 w 398849"/>
                  <a:gd name="connsiteY41" fmla="*/ 327693 h 398849"/>
                  <a:gd name="connsiteX42" fmla="*/ 71322 w 398849"/>
                  <a:gd name="connsiteY42" fmla="*/ 353297 h 398849"/>
                  <a:gd name="connsiteX43" fmla="*/ 90718 w 398849"/>
                  <a:gd name="connsiteY43" fmla="*/ 338978 h 398849"/>
                  <a:gd name="connsiteX44" fmla="*/ 110914 w 398849"/>
                  <a:gd name="connsiteY44" fmla="*/ 352524 h 398849"/>
                  <a:gd name="connsiteX45" fmla="*/ 104927 w 398849"/>
                  <a:gd name="connsiteY45" fmla="*/ 375949 h 398849"/>
                  <a:gd name="connsiteX46" fmla="*/ 138311 w 398849"/>
                  <a:gd name="connsiteY46" fmla="*/ 390075 h 398849"/>
                  <a:gd name="connsiteX47" fmla="*/ 150948 w 398849"/>
                  <a:gd name="connsiteY47" fmla="*/ 369493 h 398849"/>
                  <a:gd name="connsiteX48" fmla="*/ 177794 w 398849"/>
                  <a:gd name="connsiteY48" fmla="*/ 374956 h 398849"/>
                  <a:gd name="connsiteX49" fmla="*/ 181435 w 398849"/>
                  <a:gd name="connsiteY49" fmla="*/ 398849 h 398849"/>
                  <a:gd name="connsiteX50" fmla="*/ 217689 w 398849"/>
                  <a:gd name="connsiteY50" fmla="*/ 398821 h 398849"/>
                  <a:gd name="connsiteX51" fmla="*/ 221276 w 398849"/>
                  <a:gd name="connsiteY51" fmla="*/ 374956 h 398849"/>
                  <a:gd name="connsiteX52" fmla="*/ 245114 w 398849"/>
                  <a:gd name="connsiteY52" fmla="*/ 370293 h 398849"/>
                  <a:gd name="connsiteX53" fmla="*/ 257447 w 398849"/>
                  <a:gd name="connsiteY53" fmla="*/ 391096 h 398849"/>
                  <a:gd name="connsiteX54" fmla="*/ 291025 w 398849"/>
                  <a:gd name="connsiteY54" fmla="*/ 377494 h 398849"/>
                  <a:gd name="connsiteX55" fmla="*/ 285397 w 398849"/>
                  <a:gd name="connsiteY55" fmla="*/ 353987 h 398849"/>
                  <a:gd name="connsiteX56" fmla="*/ 308242 w 398849"/>
                  <a:gd name="connsiteY56" fmla="*/ 338895 h 398849"/>
                  <a:gd name="connsiteX57" fmla="*/ 327693 w 398849"/>
                  <a:gd name="connsiteY57" fmla="*/ 353214 h 398849"/>
                  <a:gd name="connsiteX58" fmla="*/ 353297 w 398849"/>
                  <a:gd name="connsiteY58" fmla="*/ 327555 h 398849"/>
                  <a:gd name="connsiteX59" fmla="*/ 338978 w 398849"/>
                  <a:gd name="connsiteY59" fmla="*/ 308159 h 398849"/>
                  <a:gd name="connsiteX60" fmla="*/ 352524 w 398849"/>
                  <a:gd name="connsiteY60" fmla="*/ 287963 h 398849"/>
                  <a:gd name="connsiteX61" fmla="*/ 375949 w 398849"/>
                  <a:gd name="connsiteY61" fmla="*/ 293950 h 398849"/>
                  <a:gd name="connsiteX62" fmla="*/ 390075 w 398849"/>
                  <a:gd name="connsiteY62" fmla="*/ 260565 h 398849"/>
                  <a:gd name="connsiteX63" fmla="*/ 369493 w 398849"/>
                  <a:gd name="connsiteY63" fmla="*/ 247929 h 398849"/>
                  <a:gd name="connsiteX64" fmla="*/ 374956 w 398849"/>
                  <a:gd name="connsiteY64" fmla="*/ 221056 h 398849"/>
                  <a:gd name="connsiteX65" fmla="*/ 199425 w 398849"/>
                  <a:gd name="connsiteY65" fmla="*/ 333625 h 398849"/>
                  <a:gd name="connsiteX66" fmla="*/ 65224 w 398849"/>
                  <a:gd name="connsiteY66" fmla="*/ 199425 h 398849"/>
                  <a:gd name="connsiteX67" fmla="*/ 199425 w 398849"/>
                  <a:gd name="connsiteY67" fmla="*/ 65224 h 398849"/>
                  <a:gd name="connsiteX68" fmla="*/ 333625 w 398849"/>
                  <a:gd name="connsiteY68" fmla="*/ 199425 h 398849"/>
                  <a:gd name="connsiteX69" fmla="*/ 199425 w 398849"/>
                  <a:gd name="connsiteY69" fmla="*/ 333625 h 39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398849" h="398849">
                    <a:moveTo>
                      <a:pt x="374956" y="221056"/>
                    </a:moveTo>
                    <a:lnTo>
                      <a:pt x="398849" y="217414"/>
                    </a:lnTo>
                    <a:lnTo>
                      <a:pt x="398821" y="181160"/>
                    </a:lnTo>
                    <a:lnTo>
                      <a:pt x="374956" y="177573"/>
                    </a:lnTo>
                    <a:cubicBezTo>
                      <a:pt x="373935" y="169516"/>
                      <a:pt x="372390" y="161543"/>
                      <a:pt x="370293" y="153735"/>
                    </a:cubicBezTo>
                    <a:lnTo>
                      <a:pt x="391096" y="141402"/>
                    </a:lnTo>
                    <a:lnTo>
                      <a:pt x="377494" y="107796"/>
                    </a:lnTo>
                    <a:lnTo>
                      <a:pt x="353987" y="113425"/>
                    </a:lnTo>
                    <a:cubicBezTo>
                      <a:pt x="349572" y="105451"/>
                      <a:pt x="344523" y="97809"/>
                      <a:pt x="338895" y="90580"/>
                    </a:cubicBezTo>
                    <a:lnTo>
                      <a:pt x="353214" y="71128"/>
                    </a:lnTo>
                    <a:lnTo>
                      <a:pt x="327555" y="45524"/>
                    </a:lnTo>
                    <a:lnTo>
                      <a:pt x="308159" y="59844"/>
                    </a:lnTo>
                    <a:cubicBezTo>
                      <a:pt x="301813" y="54905"/>
                      <a:pt x="295081" y="50380"/>
                      <a:pt x="287963" y="46297"/>
                    </a:cubicBezTo>
                    <a:lnTo>
                      <a:pt x="293950" y="22873"/>
                    </a:lnTo>
                    <a:lnTo>
                      <a:pt x="260565" y="8746"/>
                    </a:lnTo>
                    <a:lnTo>
                      <a:pt x="247929" y="29329"/>
                    </a:lnTo>
                    <a:cubicBezTo>
                      <a:pt x="239045" y="26790"/>
                      <a:pt x="230078" y="24969"/>
                      <a:pt x="221083" y="23866"/>
                    </a:cubicBezTo>
                    <a:lnTo>
                      <a:pt x="217414" y="0"/>
                    </a:lnTo>
                    <a:lnTo>
                      <a:pt x="181160" y="28"/>
                    </a:lnTo>
                    <a:lnTo>
                      <a:pt x="177573" y="23893"/>
                    </a:lnTo>
                    <a:cubicBezTo>
                      <a:pt x="169516" y="24914"/>
                      <a:pt x="161543" y="26459"/>
                      <a:pt x="153735" y="28556"/>
                    </a:cubicBezTo>
                    <a:lnTo>
                      <a:pt x="141402" y="7753"/>
                    </a:lnTo>
                    <a:lnTo>
                      <a:pt x="107824" y="21383"/>
                    </a:lnTo>
                    <a:lnTo>
                      <a:pt x="113452" y="44890"/>
                    </a:lnTo>
                    <a:cubicBezTo>
                      <a:pt x="105479" y="49304"/>
                      <a:pt x="97836" y="54353"/>
                      <a:pt x="90607" y="59982"/>
                    </a:cubicBezTo>
                    <a:lnTo>
                      <a:pt x="71156" y="45662"/>
                    </a:lnTo>
                    <a:lnTo>
                      <a:pt x="45552" y="71322"/>
                    </a:lnTo>
                    <a:lnTo>
                      <a:pt x="59872" y="90718"/>
                    </a:lnTo>
                    <a:cubicBezTo>
                      <a:pt x="54933" y="97064"/>
                      <a:pt x="50408" y="103796"/>
                      <a:pt x="46325" y="110914"/>
                    </a:cubicBezTo>
                    <a:lnTo>
                      <a:pt x="22900" y="104927"/>
                    </a:lnTo>
                    <a:lnTo>
                      <a:pt x="8774" y="138311"/>
                    </a:lnTo>
                    <a:lnTo>
                      <a:pt x="29356" y="150948"/>
                    </a:lnTo>
                    <a:cubicBezTo>
                      <a:pt x="26818" y="159832"/>
                      <a:pt x="24997" y="168799"/>
                      <a:pt x="23893" y="177794"/>
                    </a:cubicBezTo>
                    <a:lnTo>
                      <a:pt x="0" y="181408"/>
                    </a:lnTo>
                    <a:lnTo>
                      <a:pt x="28" y="217662"/>
                    </a:lnTo>
                    <a:lnTo>
                      <a:pt x="23893" y="221249"/>
                    </a:lnTo>
                    <a:cubicBezTo>
                      <a:pt x="24914" y="229305"/>
                      <a:pt x="26459" y="237279"/>
                      <a:pt x="28556" y="245087"/>
                    </a:cubicBezTo>
                    <a:lnTo>
                      <a:pt x="7781" y="257420"/>
                    </a:lnTo>
                    <a:lnTo>
                      <a:pt x="21383" y="291025"/>
                    </a:lnTo>
                    <a:lnTo>
                      <a:pt x="44890" y="285397"/>
                    </a:lnTo>
                    <a:cubicBezTo>
                      <a:pt x="49304" y="293370"/>
                      <a:pt x="54353" y="301013"/>
                      <a:pt x="59982" y="308242"/>
                    </a:cubicBezTo>
                    <a:lnTo>
                      <a:pt x="45662" y="327693"/>
                    </a:lnTo>
                    <a:lnTo>
                      <a:pt x="71322" y="353297"/>
                    </a:lnTo>
                    <a:lnTo>
                      <a:pt x="90718" y="338978"/>
                    </a:lnTo>
                    <a:cubicBezTo>
                      <a:pt x="97064" y="343916"/>
                      <a:pt x="103796" y="348441"/>
                      <a:pt x="110914" y="352524"/>
                    </a:cubicBezTo>
                    <a:lnTo>
                      <a:pt x="104927" y="375949"/>
                    </a:lnTo>
                    <a:lnTo>
                      <a:pt x="138311" y="390075"/>
                    </a:lnTo>
                    <a:lnTo>
                      <a:pt x="150948" y="369493"/>
                    </a:lnTo>
                    <a:cubicBezTo>
                      <a:pt x="159832" y="372031"/>
                      <a:pt x="168799" y="373852"/>
                      <a:pt x="177794" y="374956"/>
                    </a:cubicBezTo>
                    <a:lnTo>
                      <a:pt x="181435" y="398849"/>
                    </a:lnTo>
                    <a:lnTo>
                      <a:pt x="217689" y="398821"/>
                    </a:lnTo>
                    <a:lnTo>
                      <a:pt x="221276" y="374956"/>
                    </a:lnTo>
                    <a:cubicBezTo>
                      <a:pt x="229333" y="373935"/>
                      <a:pt x="237306" y="372390"/>
                      <a:pt x="245114" y="370293"/>
                    </a:cubicBezTo>
                    <a:lnTo>
                      <a:pt x="257447" y="391096"/>
                    </a:lnTo>
                    <a:lnTo>
                      <a:pt x="291025" y="377494"/>
                    </a:lnTo>
                    <a:lnTo>
                      <a:pt x="285397" y="353987"/>
                    </a:lnTo>
                    <a:cubicBezTo>
                      <a:pt x="293370" y="349572"/>
                      <a:pt x="301013" y="344523"/>
                      <a:pt x="308242" y="338895"/>
                    </a:cubicBezTo>
                    <a:lnTo>
                      <a:pt x="327693" y="353214"/>
                    </a:lnTo>
                    <a:lnTo>
                      <a:pt x="353297" y="327555"/>
                    </a:lnTo>
                    <a:lnTo>
                      <a:pt x="338978" y="308159"/>
                    </a:lnTo>
                    <a:cubicBezTo>
                      <a:pt x="343916" y="301813"/>
                      <a:pt x="348441" y="295081"/>
                      <a:pt x="352524" y="287963"/>
                    </a:cubicBezTo>
                    <a:lnTo>
                      <a:pt x="375949" y="293950"/>
                    </a:lnTo>
                    <a:lnTo>
                      <a:pt x="390075" y="260565"/>
                    </a:lnTo>
                    <a:lnTo>
                      <a:pt x="369493" y="247929"/>
                    </a:lnTo>
                    <a:cubicBezTo>
                      <a:pt x="372031" y="238989"/>
                      <a:pt x="373824" y="230022"/>
                      <a:pt x="374956" y="221056"/>
                    </a:cubicBezTo>
                    <a:close/>
                    <a:moveTo>
                      <a:pt x="199425" y="333625"/>
                    </a:moveTo>
                    <a:cubicBezTo>
                      <a:pt x="125289" y="333625"/>
                      <a:pt x="65224" y="273533"/>
                      <a:pt x="65224" y="199425"/>
                    </a:cubicBezTo>
                    <a:cubicBezTo>
                      <a:pt x="65224" y="125289"/>
                      <a:pt x="125316" y="65224"/>
                      <a:pt x="199425" y="65224"/>
                    </a:cubicBezTo>
                    <a:cubicBezTo>
                      <a:pt x="273533" y="65224"/>
                      <a:pt x="333625" y="125316"/>
                      <a:pt x="333625" y="199425"/>
                    </a:cubicBezTo>
                    <a:cubicBezTo>
                      <a:pt x="333625" y="273533"/>
                      <a:pt x="273533" y="333625"/>
                      <a:pt x="199425" y="333625"/>
                    </a:cubicBezTo>
                    <a:close/>
                  </a:path>
                </a:pathLst>
              </a:custGeom>
              <a:solidFill>
                <a:schemeClr val="accent1"/>
              </a:solidFill>
              <a:ln w="4992"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97" name="Freeform 6">
                <a:extLst>
                  <a:ext uri="{FF2B5EF4-FFF2-40B4-BE49-F238E27FC236}">
                    <a16:creationId xmlns:a16="http://schemas.microsoft.com/office/drawing/2014/main" id="{661F1136-D846-472A-9C3A-F8DB04CFECC1}"/>
                  </a:ext>
                </a:extLst>
              </p:cNvPr>
              <p:cNvSpPr/>
              <p:nvPr/>
            </p:nvSpPr>
            <p:spPr>
              <a:xfrm>
                <a:off x="4602603" y="4820780"/>
                <a:ext cx="104816" cy="208915"/>
              </a:xfrm>
              <a:custGeom>
                <a:avLst/>
                <a:gdLst>
                  <a:gd name="connsiteX0" fmla="*/ 0 w 104816"/>
                  <a:gd name="connsiteY0" fmla="*/ 208916 h 208915"/>
                  <a:gd name="connsiteX1" fmla="*/ 0 w 104816"/>
                  <a:gd name="connsiteY1" fmla="*/ 192361 h 208915"/>
                  <a:gd name="connsiteX2" fmla="*/ 88262 w 104816"/>
                  <a:gd name="connsiteY2" fmla="*/ 104458 h 208915"/>
                  <a:gd name="connsiteX3" fmla="*/ 0 w 104816"/>
                  <a:gd name="connsiteY3" fmla="*/ 16554 h 208915"/>
                  <a:gd name="connsiteX4" fmla="*/ 0 w 104816"/>
                  <a:gd name="connsiteY4" fmla="*/ 0 h 208915"/>
                  <a:gd name="connsiteX5" fmla="*/ 104817 w 104816"/>
                  <a:gd name="connsiteY5" fmla="*/ 104458 h 208915"/>
                  <a:gd name="connsiteX6" fmla="*/ 0 w 104816"/>
                  <a:gd name="connsiteY6" fmla="*/ 208916 h 208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816" h="208915">
                    <a:moveTo>
                      <a:pt x="0" y="208916"/>
                    </a:moveTo>
                    <a:lnTo>
                      <a:pt x="0" y="192361"/>
                    </a:lnTo>
                    <a:cubicBezTo>
                      <a:pt x="48670" y="192361"/>
                      <a:pt x="88262" y="152934"/>
                      <a:pt x="88262" y="104458"/>
                    </a:cubicBezTo>
                    <a:cubicBezTo>
                      <a:pt x="88262" y="55981"/>
                      <a:pt x="48670" y="16554"/>
                      <a:pt x="0" y="16554"/>
                    </a:cubicBezTo>
                    <a:lnTo>
                      <a:pt x="0" y="0"/>
                    </a:lnTo>
                    <a:cubicBezTo>
                      <a:pt x="57802" y="0"/>
                      <a:pt x="104817" y="46876"/>
                      <a:pt x="104817" y="104458"/>
                    </a:cubicBezTo>
                    <a:cubicBezTo>
                      <a:pt x="104817" y="162039"/>
                      <a:pt x="57775" y="208916"/>
                      <a:pt x="0" y="208916"/>
                    </a:cubicBezTo>
                    <a:close/>
                  </a:path>
                </a:pathLst>
              </a:custGeom>
              <a:solidFill>
                <a:srgbClr val="0078D4"/>
              </a:solidFill>
              <a:ln w="49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98" name="Freeform 7">
                <a:extLst>
                  <a:ext uri="{FF2B5EF4-FFF2-40B4-BE49-F238E27FC236}">
                    <a16:creationId xmlns:a16="http://schemas.microsoft.com/office/drawing/2014/main" id="{DBE0322C-5393-43C6-9460-FE4F51B2A69F}"/>
                  </a:ext>
                </a:extLst>
              </p:cNvPr>
              <p:cNvSpPr/>
              <p:nvPr/>
            </p:nvSpPr>
            <p:spPr>
              <a:xfrm>
                <a:off x="4539993" y="4862617"/>
                <a:ext cx="125205" cy="125205"/>
              </a:xfrm>
              <a:custGeom>
                <a:avLst/>
                <a:gdLst>
                  <a:gd name="connsiteX0" fmla="*/ 62603 w 125205"/>
                  <a:gd name="connsiteY0" fmla="*/ 125206 h 125205"/>
                  <a:gd name="connsiteX1" fmla="*/ 0 w 125205"/>
                  <a:gd name="connsiteY1" fmla="*/ 62603 h 125205"/>
                  <a:gd name="connsiteX2" fmla="*/ 62603 w 125205"/>
                  <a:gd name="connsiteY2" fmla="*/ 0 h 125205"/>
                  <a:gd name="connsiteX3" fmla="*/ 125206 w 125205"/>
                  <a:gd name="connsiteY3" fmla="*/ 62603 h 125205"/>
                  <a:gd name="connsiteX4" fmla="*/ 108652 w 125205"/>
                  <a:gd name="connsiteY4" fmla="*/ 62603 h 125205"/>
                  <a:gd name="connsiteX5" fmla="*/ 62603 w 125205"/>
                  <a:gd name="connsiteY5" fmla="*/ 16554 h 125205"/>
                  <a:gd name="connsiteX6" fmla="*/ 16554 w 125205"/>
                  <a:gd name="connsiteY6" fmla="*/ 62603 h 125205"/>
                  <a:gd name="connsiteX7" fmla="*/ 62603 w 125205"/>
                  <a:gd name="connsiteY7" fmla="*/ 108652 h 125205"/>
                  <a:gd name="connsiteX8" fmla="*/ 62603 w 125205"/>
                  <a:gd name="connsiteY8" fmla="*/ 125206 h 125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205" h="125205">
                    <a:moveTo>
                      <a:pt x="62603" y="125206"/>
                    </a:moveTo>
                    <a:cubicBezTo>
                      <a:pt x="28087" y="125206"/>
                      <a:pt x="0" y="97119"/>
                      <a:pt x="0" y="62603"/>
                    </a:cubicBezTo>
                    <a:cubicBezTo>
                      <a:pt x="0" y="28087"/>
                      <a:pt x="28087" y="0"/>
                      <a:pt x="62603" y="0"/>
                    </a:cubicBezTo>
                    <a:cubicBezTo>
                      <a:pt x="97119" y="0"/>
                      <a:pt x="125206" y="28087"/>
                      <a:pt x="125206" y="62603"/>
                    </a:cubicBezTo>
                    <a:lnTo>
                      <a:pt x="108652" y="62603"/>
                    </a:lnTo>
                    <a:cubicBezTo>
                      <a:pt x="108652" y="37220"/>
                      <a:pt x="87986" y="16554"/>
                      <a:pt x="62603" y="16554"/>
                    </a:cubicBezTo>
                    <a:cubicBezTo>
                      <a:pt x="37220" y="16554"/>
                      <a:pt x="16554" y="37220"/>
                      <a:pt x="16554" y="62603"/>
                    </a:cubicBezTo>
                    <a:cubicBezTo>
                      <a:pt x="16554" y="87986"/>
                      <a:pt x="37220" y="108652"/>
                      <a:pt x="62603" y="108652"/>
                    </a:cubicBezTo>
                    <a:lnTo>
                      <a:pt x="62603" y="125206"/>
                    </a:lnTo>
                    <a:close/>
                  </a:path>
                </a:pathLst>
              </a:custGeom>
              <a:solidFill>
                <a:srgbClr val="0078D4"/>
              </a:solidFill>
              <a:ln w="49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99" name="Freeform 8">
                <a:extLst>
                  <a:ext uri="{FF2B5EF4-FFF2-40B4-BE49-F238E27FC236}">
                    <a16:creationId xmlns:a16="http://schemas.microsoft.com/office/drawing/2014/main" id="{0F890FFA-7592-4FCE-9D5B-C08C8D02F8EF}"/>
                  </a:ext>
                </a:extLst>
              </p:cNvPr>
              <p:cNvSpPr/>
              <p:nvPr/>
            </p:nvSpPr>
            <p:spPr>
              <a:xfrm>
                <a:off x="4497782" y="4925242"/>
                <a:ext cx="104816" cy="104457"/>
              </a:xfrm>
              <a:custGeom>
                <a:avLst/>
                <a:gdLst>
                  <a:gd name="connsiteX0" fmla="*/ 104817 w 104816"/>
                  <a:gd name="connsiteY0" fmla="*/ 104458 h 104457"/>
                  <a:gd name="connsiteX1" fmla="*/ 0 w 104816"/>
                  <a:gd name="connsiteY1" fmla="*/ 0 h 104457"/>
                  <a:gd name="connsiteX2" fmla="*/ 16554 w 104816"/>
                  <a:gd name="connsiteY2" fmla="*/ 0 h 104457"/>
                  <a:gd name="connsiteX3" fmla="*/ 104817 w 104816"/>
                  <a:gd name="connsiteY3" fmla="*/ 87904 h 104457"/>
                  <a:gd name="connsiteX4" fmla="*/ 104817 w 104816"/>
                  <a:gd name="connsiteY4" fmla="*/ 104458 h 104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16" h="104457">
                    <a:moveTo>
                      <a:pt x="104817" y="104458"/>
                    </a:moveTo>
                    <a:cubicBezTo>
                      <a:pt x="47014" y="104458"/>
                      <a:pt x="0" y="57581"/>
                      <a:pt x="0" y="0"/>
                    </a:cubicBezTo>
                    <a:lnTo>
                      <a:pt x="16554" y="0"/>
                    </a:lnTo>
                    <a:cubicBezTo>
                      <a:pt x="16554" y="48477"/>
                      <a:pt x="56147" y="87904"/>
                      <a:pt x="104817" y="87904"/>
                    </a:cubicBezTo>
                    <a:lnTo>
                      <a:pt x="104817" y="104458"/>
                    </a:lnTo>
                    <a:close/>
                  </a:path>
                </a:pathLst>
              </a:custGeom>
              <a:solidFill>
                <a:srgbClr val="28A8EA"/>
              </a:solidFill>
              <a:ln w="4992"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00" name="Freeform 9">
                <a:extLst>
                  <a:ext uri="{FF2B5EF4-FFF2-40B4-BE49-F238E27FC236}">
                    <a16:creationId xmlns:a16="http://schemas.microsoft.com/office/drawing/2014/main" id="{FCE447CE-248E-4E3B-AFD4-7D914B8A5044}"/>
                  </a:ext>
                </a:extLst>
              </p:cNvPr>
              <p:cNvSpPr/>
              <p:nvPr/>
            </p:nvSpPr>
            <p:spPr>
              <a:xfrm>
                <a:off x="4539962" y="4862646"/>
                <a:ext cx="125205" cy="62602"/>
              </a:xfrm>
              <a:custGeom>
                <a:avLst/>
                <a:gdLst>
                  <a:gd name="connsiteX0" fmla="*/ 125206 w 125205"/>
                  <a:gd name="connsiteY0" fmla="*/ 62603 h 62602"/>
                  <a:gd name="connsiteX1" fmla="*/ 108652 w 125205"/>
                  <a:gd name="connsiteY1" fmla="*/ 62603 h 62602"/>
                  <a:gd name="connsiteX2" fmla="*/ 62603 w 125205"/>
                  <a:gd name="connsiteY2" fmla="*/ 16554 h 62602"/>
                  <a:gd name="connsiteX3" fmla="*/ 16554 w 125205"/>
                  <a:gd name="connsiteY3" fmla="*/ 62603 h 62602"/>
                  <a:gd name="connsiteX4" fmla="*/ 0 w 125205"/>
                  <a:gd name="connsiteY4" fmla="*/ 62603 h 62602"/>
                  <a:gd name="connsiteX5" fmla="*/ 62603 w 125205"/>
                  <a:gd name="connsiteY5" fmla="*/ 0 h 62602"/>
                  <a:gd name="connsiteX6" fmla="*/ 125206 w 125205"/>
                  <a:gd name="connsiteY6" fmla="*/ 62603 h 62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205" h="62602">
                    <a:moveTo>
                      <a:pt x="125206" y="62603"/>
                    </a:moveTo>
                    <a:lnTo>
                      <a:pt x="108652" y="62603"/>
                    </a:lnTo>
                    <a:cubicBezTo>
                      <a:pt x="108652" y="37220"/>
                      <a:pt x="87986" y="16554"/>
                      <a:pt x="62603" y="16554"/>
                    </a:cubicBezTo>
                    <a:cubicBezTo>
                      <a:pt x="37220" y="16554"/>
                      <a:pt x="16554" y="37220"/>
                      <a:pt x="16554" y="62603"/>
                    </a:cubicBezTo>
                    <a:lnTo>
                      <a:pt x="0" y="62603"/>
                    </a:lnTo>
                    <a:cubicBezTo>
                      <a:pt x="0" y="28087"/>
                      <a:pt x="28087" y="0"/>
                      <a:pt x="62603" y="0"/>
                    </a:cubicBezTo>
                    <a:cubicBezTo>
                      <a:pt x="97146" y="0"/>
                      <a:pt x="125206" y="28087"/>
                      <a:pt x="125206" y="62603"/>
                    </a:cubicBezTo>
                    <a:close/>
                  </a:path>
                </a:pathLst>
              </a:custGeom>
              <a:solidFill>
                <a:srgbClr val="50E6FF"/>
              </a:solidFill>
              <a:ln w="4992" cap="flat">
                <a:noFill/>
                <a:prstDash val="solid"/>
                <a:miter/>
              </a:ln>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sp>
        <p:nvSpPr>
          <p:cNvPr id="230" name="Rectangle 229">
            <a:extLst>
              <a:ext uri="{FF2B5EF4-FFF2-40B4-BE49-F238E27FC236}">
                <a16:creationId xmlns:a16="http://schemas.microsoft.com/office/drawing/2014/main" id="{1A5FFE22-13C0-4D41-AA36-A4EFD5852C6D}"/>
              </a:ext>
            </a:extLst>
          </p:cNvPr>
          <p:cNvSpPr>
            <a:spLocks/>
          </p:cNvSpPr>
          <p:nvPr/>
        </p:nvSpPr>
        <p:spPr>
          <a:xfrm>
            <a:off x="457200" y="1302385"/>
            <a:ext cx="5029200" cy="2008348"/>
          </a:xfrm>
          <a:prstGeom prst="rect">
            <a:avLst/>
          </a:prstGeom>
          <a:solidFill>
            <a:schemeClr val="bg1"/>
          </a:solid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Segoe UI"/>
              <a:ea typeface="+mn-ea"/>
              <a:cs typeface="+mn-cs"/>
            </a:endParaRPr>
          </a:p>
        </p:txBody>
      </p:sp>
      <p:sp>
        <p:nvSpPr>
          <p:cNvPr id="231" name="Rectangle 230">
            <a:extLst>
              <a:ext uri="{FF2B5EF4-FFF2-40B4-BE49-F238E27FC236}">
                <a16:creationId xmlns:a16="http://schemas.microsoft.com/office/drawing/2014/main" id="{9A35D88D-7B7F-49F6-AC56-7A666058E2A9}"/>
              </a:ext>
            </a:extLst>
          </p:cNvPr>
          <p:cNvSpPr>
            <a:spLocks/>
          </p:cNvSpPr>
          <p:nvPr/>
        </p:nvSpPr>
        <p:spPr>
          <a:xfrm>
            <a:off x="423176" y="3738682"/>
            <a:ext cx="5029200" cy="2008348"/>
          </a:xfrm>
          <a:prstGeom prst="rect">
            <a:avLst/>
          </a:prstGeom>
          <a:solidFill>
            <a:schemeClr val="bg1"/>
          </a:solid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Segoe UI"/>
              <a:ea typeface="+mn-ea"/>
              <a:cs typeface="+mn-cs"/>
            </a:endParaRPr>
          </a:p>
        </p:txBody>
      </p:sp>
      <p:grpSp>
        <p:nvGrpSpPr>
          <p:cNvPr id="416" name="Group 415">
            <a:extLst>
              <a:ext uri="{FF2B5EF4-FFF2-40B4-BE49-F238E27FC236}">
                <a16:creationId xmlns:a16="http://schemas.microsoft.com/office/drawing/2014/main" id="{C7EC9D55-7612-40AF-B1E6-EBD135997546}"/>
              </a:ext>
            </a:extLst>
          </p:cNvPr>
          <p:cNvGrpSpPr/>
          <p:nvPr/>
        </p:nvGrpSpPr>
        <p:grpSpPr>
          <a:xfrm>
            <a:off x="4581764" y="4868989"/>
            <a:ext cx="692838" cy="759097"/>
            <a:chOff x="4126197" y="4674007"/>
            <a:chExt cx="797884" cy="874189"/>
          </a:xfrm>
        </p:grpSpPr>
        <p:sp>
          <p:nvSpPr>
            <p:cNvPr id="1382" name="Hexagon 1381">
              <a:extLst>
                <a:ext uri="{FF2B5EF4-FFF2-40B4-BE49-F238E27FC236}">
                  <a16:creationId xmlns:a16="http://schemas.microsoft.com/office/drawing/2014/main" id="{1366217A-CE8E-4223-866B-BC07572AB4CE}"/>
                </a:ext>
              </a:extLst>
            </p:cNvPr>
            <p:cNvSpPr/>
            <p:nvPr/>
          </p:nvSpPr>
          <p:spPr>
            <a:xfrm rot="16200000" flipV="1">
              <a:off x="4075417" y="4862724"/>
              <a:ext cx="736252" cy="634692"/>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383" name="Hexagon 1382">
              <a:extLst>
                <a:ext uri="{FF2B5EF4-FFF2-40B4-BE49-F238E27FC236}">
                  <a16:creationId xmlns:a16="http://schemas.microsoft.com/office/drawing/2014/main" id="{57A7B137-85A3-4743-ABEC-DAA26E9CFBBA}"/>
                </a:ext>
              </a:extLst>
            </p:cNvPr>
            <p:cNvSpPr/>
            <p:nvPr/>
          </p:nvSpPr>
          <p:spPr>
            <a:xfrm rot="16200000" flipV="1">
              <a:off x="4164967" y="4730237"/>
              <a:ext cx="815344" cy="702884"/>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pic>
          <p:nvPicPr>
            <p:cNvPr id="1414" name="Graphic 4" descr="Icon of a box with connected dots and lines">
              <a:extLst>
                <a:ext uri="{FF2B5EF4-FFF2-40B4-BE49-F238E27FC236}">
                  <a16:creationId xmlns:a16="http://schemas.microsoft.com/office/drawing/2014/main" id="{435485E8-FCC2-413C-AD84-A583A2A03CD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48710" y="4833757"/>
              <a:ext cx="447858" cy="495842"/>
            </a:xfrm>
            <a:prstGeom prst="rect">
              <a:avLst/>
            </a:prstGeom>
          </p:spPr>
        </p:pic>
      </p:grpSp>
      <p:grpSp>
        <p:nvGrpSpPr>
          <p:cNvPr id="419" name="Group 418">
            <a:extLst>
              <a:ext uri="{FF2B5EF4-FFF2-40B4-BE49-F238E27FC236}">
                <a16:creationId xmlns:a16="http://schemas.microsoft.com/office/drawing/2014/main" id="{9F20A8D7-524C-4A3A-A483-A39140F4BE42}"/>
              </a:ext>
            </a:extLst>
          </p:cNvPr>
          <p:cNvGrpSpPr/>
          <p:nvPr/>
        </p:nvGrpSpPr>
        <p:grpSpPr>
          <a:xfrm>
            <a:off x="4607227" y="1415896"/>
            <a:ext cx="666644" cy="756714"/>
            <a:chOff x="4156362" y="1312548"/>
            <a:chExt cx="767719" cy="871445"/>
          </a:xfrm>
        </p:grpSpPr>
        <p:sp>
          <p:nvSpPr>
            <p:cNvPr id="1379" name="Hexagon 1378">
              <a:extLst>
                <a:ext uri="{FF2B5EF4-FFF2-40B4-BE49-F238E27FC236}">
                  <a16:creationId xmlns:a16="http://schemas.microsoft.com/office/drawing/2014/main" id="{8408904D-A700-4383-A035-466F2988A26B}"/>
                </a:ext>
              </a:extLst>
            </p:cNvPr>
            <p:cNvSpPr/>
            <p:nvPr/>
          </p:nvSpPr>
          <p:spPr>
            <a:xfrm rot="5400000">
              <a:off x="4105582" y="1363328"/>
              <a:ext cx="736252" cy="634692"/>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sp>
          <p:nvSpPr>
            <p:cNvPr id="1380" name="Hexagon 1379">
              <a:extLst>
                <a:ext uri="{FF2B5EF4-FFF2-40B4-BE49-F238E27FC236}">
                  <a16:creationId xmlns:a16="http://schemas.microsoft.com/office/drawing/2014/main" id="{CE8C4C48-1FBC-4336-8AE0-05D644243804}"/>
                </a:ext>
              </a:extLst>
            </p:cNvPr>
            <p:cNvSpPr/>
            <p:nvPr/>
          </p:nvSpPr>
          <p:spPr>
            <a:xfrm rot="5400000">
              <a:off x="4164967" y="1424879"/>
              <a:ext cx="815344" cy="702884"/>
            </a:xfrm>
            <a:prstGeom prst="hexagon">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Segoe UI"/>
                <a:ea typeface="+mn-ea"/>
                <a:cs typeface="+mn-cs"/>
              </a:endParaRPr>
            </a:p>
          </p:txBody>
        </p:sp>
        <p:pic>
          <p:nvPicPr>
            <p:cNvPr id="1404" name="Graphic 1403" descr="Icon of a wrench and screwdriver">
              <a:extLst>
                <a:ext uri="{FF2B5EF4-FFF2-40B4-BE49-F238E27FC236}">
                  <a16:creationId xmlns:a16="http://schemas.microsoft.com/office/drawing/2014/main" id="{4548D39F-2A52-482D-94A7-AD6B8B94175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344821" y="1559709"/>
              <a:ext cx="455636" cy="433224"/>
            </a:xfrm>
            <a:prstGeom prst="rect">
              <a:avLst/>
            </a:prstGeom>
          </p:spPr>
        </p:pic>
      </p:grpSp>
      <p:sp>
        <p:nvSpPr>
          <p:cNvPr id="1440" name="TextBox 1439">
            <a:extLst>
              <a:ext uri="{FF2B5EF4-FFF2-40B4-BE49-F238E27FC236}">
                <a16:creationId xmlns:a16="http://schemas.microsoft.com/office/drawing/2014/main" id="{71E55790-153F-4588-AD91-33F3F15D7EEB}"/>
              </a:ext>
            </a:extLst>
          </p:cNvPr>
          <p:cNvSpPr txBox="1"/>
          <p:nvPr/>
        </p:nvSpPr>
        <p:spPr>
          <a:xfrm flipH="1">
            <a:off x="857333" y="1380133"/>
            <a:ext cx="3517207" cy="307777"/>
          </a:xfrm>
          <a:prstGeom prst="rect">
            <a:avLst/>
          </a:prstGeom>
          <a:noFill/>
        </p:spPr>
        <p:txBody>
          <a:bodyPr wrap="square" lIns="0" tIns="0" rIns="0" bIns="0" rtlCol="0" anchor="ctr">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lang="en-US" sz="2000" dirty="0">
                <a:solidFill>
                  <a:schemeClr val="accent1"/>
                </a:solidFill>
                <a:latin typeface="Segoe UI Semibold"/>
                <a:cs typeface="Segoe UI Semibold" panose="020B0502040204020203" pitchFamily="34" charset="0"/>
              </a:rPr>
              <a:t>Azure Cognitive Search </a:t>
            </a:r>
            <a:endParaRPr kumimoji="0" lang="en-US" sz="2000" b="0" i="0" u="none" strike="noStrike" kern="1200" cap="none" spc="0" normalizeH="0" baseline="0" noProof="0" dirty="0">
              <a:ln>
                <a:noFill/>
              </a:ln>
              <a:solidFill>
                <a:schemeClr val="accent1"/>
              </a:solidFill>
              <a:effectLst/>
              <a:uLnTx/>
              <a:uFillTx/>
              <a:latin typeface="Segoe UI Semibold"/>
              <a:ea typeface="+mn-ea"/>
              <a:cs typeface="Segoe UI Semibold" panose="020B0502040204020203" pitchFamily="34" charset="0"/>
            </a:endParaRPr>
          </a:p>
        </p:txBody>
      </p:sp>
      <p:cxnSp>
        <p:nvCxnSpPr>
          <p:cNvPr id="1445" name="Straight Connector 1444">
            <a:extLst>
              <a:ext uri="{FF2B5EF4-FFF2-40B4-BE49-F238E27FC236}">
                <a16:creationId xmlns:a16="http://schemas.microsoft.com/office/drawing/2014/main" id="{EFE18C89-13BD-4331-A4FA-9BB2C019C5FB}"/>
              </a:ext>
            </a:extLst>
          </p:cNvPr>
          <p:cNvCxnSpPr>
            <a:cxnSpLocks/>
          </p:cNvCxnSpPr>
          <p:nvPr/>
        </p:nvCxnSpPr>
        <p:spPr>
          <a:xfrm flipH="1">
            <a:off x="857333" y="1820639"/>
            <a:ext cx="3517207" cy="0"/>
          </a:xfrm>
          <a:prstGeom prst="line">
            <a:avLst/>
          </a:prstGeom>
          <a:ln w="6350">
            <a:gradFill flip="none" rotWithShape="1">
              <a:gsLst>
                <a:gs pos="0">
                  <a:schemeClr val="tx1">
                    <a:alpha val="0"/>
                  </a:schemeClr>
                </a:gs>
                <a:gs pos="100000">
                  <a:schemeClr val="tx1"/>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1433" name="TextBox 1432">
            <a:extLst>
              <a:ext uri="{FF2B5EF4-FFF2-40B4-BE49-F238E27FC236}">
                <a16:creationId xmlns:a16="http://schemas.microsoft.com/office/drawing/2014/main" id="{14D303C8-F4D1-47E6-982F-1A9828E322A0}"/>
              </a:ext>
            </a:extLst>
          </p:cNvPr>
          <p:cNvSpPr txBox="1"/>
          <p:nvPr/>
        </p:nvSpPr>
        <p:spPr>
          <a:xfrm flipH="1">
            <a:off x="1006408" y="3815203"/>
            <a:ext cx="3364703" cy="307777"/>
          </a:xfrm>
          <a:prstGeom prst="rect">
            <a:avLst/>
          </a:prstGeom>
          <a:noFill/>
        </p:spPr>
        <p:txBody>
          <a:bodyPr wrap="square" lIns="0" tIns="0" rIns="0" bIns="0" rtlCol="0" anchor="ctr">
            <a:sp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accent1"/>
                </a:solidFill>
                <a:effectLst/>
                <a:uLnTx/>
                <a:uFillTx/>
                <a:latin typeface="Segoe UI Semibold"/>
                <a:ea typeface="+mn-ea"/>
                <a:cs typeface="Segoe UI Semibold" panose="020B0502040204020203" pitchFamily="34" charset="0"/>
              </a:rPr>
              <a:t>Variety of Datasets</a:t>
            </a:r>
          </a:p>
        </p:txBody>
      </p:sp>
      <p:cxnSp>
        <p:nvCxnSpPr>
          <p:cNvPr id="1446" name="Straight Connector 1445">
            <a:extLst>
              <a:ext uri="{FF2B5EF4-FFF2-40B4-BE49-F238E27FC236}">
                <a16:creationId xmlns:a16="http://schemas.microsoft.com/office/drawing/2014/main" id="{1DD35203-BD30-4322-865E-5CFCC022E440}"/>
              </a:ext>
            </a:extLst>
          </p:cNvPr>
          <p:cNvCxnSpPr>
            <a:cxnSpLocks/>
          </p:cNvCxnSpPr>
          <p:nvPr/>
        </p:nvCxnSpPr>
        <p:spPr>
          <a:xfrm flipH="1">
            <a:off x="1006408" y="4234744"/>
            <a:ext cx="3364703" cy="0"/>
          </a:xfrm>
          <a:prstGeom prst="line">
            <a:avLst/>
          </a:prstGeom>
          <a:ln w="6350">
            <a:gradFill flip="none" rotWithShape="1">
              <a:gsLst>
                <a:gs pos="0">
                  <a:schemeClr val="tx1">
                    <a:alpha val="0"/>
                  </a:schemeClr>
                </a:gs>
                <a:gs pos="100000">
                  <a:schemeClr val="tx1"/>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475" name="TextBox 474">
            <a:extLst>
              <a:ext uri="{FF2B5EF4-FFF2-40B4-BE49-F238E27FC236}">
                <a16:creationId xmlns:a16="http://schemas.microsoft.com/office/drawing/2014/main" id="{9ED160D4-9995-4891-90ED-38E4EA2612E4}"/>
              </a:ext>
            </a:extLst>
          </p:cNvPr>
          <p:cNvSpPr txBox="1">
            <a:spLocks/>
          </p:cNvSpPr>
          <p:nvPr/>
        </p:nvSpPr>
        <p:spPr>
          <a:xfrm flipH="1">
            <a:off x="1543189" y="4357902"/>
            <a:ext cx="2827922" cy="1292662"/>
          </a:xfrm>
          <a:prstGeom prst="rect">
            <a:avLst/>
          </a:prstGeom>
          <a:noFill/>
        </p:spPr>
        <p:txBody>
          <a:bodyPr wrap="square" lIns="0" tIns="0" rIns="0" bIns="0" rtlCol="0" anchor="t">
            <a:noAutofit/>
          </a:bodyPr>
          <a:lstStyle/>
          <a:p>
            <a:pPr marL="0" marR="0" lvl="0" indent="0" algn="r" defTabSz="914367" rtl="0" eaLnBrk="1" fontAlgn="auto" latinLnBrk="0" hangingPunct="1">
              <a:lnSpc>
                <a:spcPct val="100000"/>
              </a:lnSpc>
              <a:spcBef>
                <a:spcPts val="60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a:ea typeface="+mn-ea"/>
                <a:cs typeface="Segoe UI"/>
              </a:rPr>
              <a:t>Unlock valuable insights from your datasets, whether they consist of textual data or tabular information.</a:t>
            </a:r>
            <a:endParaRPr kumimoji="0" lang="en-US" sz="1800" b="0" i="0" u="none" strike="noStrike" kern="1200" cap="none" spc="0" normalizeH="0" baseline="0" noProof="0" dirty="0">
              <a:ln>
                <a:noFill/>
              </a:ln>
              <a:solidFill>
                <a:prstClr val="black"/>
              </a:solidFill>
              <a:effectLst/>
              <a:uLnTx/>
              <a:uFillTx/>
              <a:latin typeface="Segoe UI"/>
              <a:ea typeface="+mn-ea"/>
              <a:cs typeface="+mn-cs"/>
            </a:endParaRPr>
          </a:p>
        </p:txBody>
      </p:sp>
      <p:grpSp>
        <p:nvGrpSpPr>
          <p:cNvPr id="6" name="Group 5">
            <a:extLst>
              <a:ext uri="{FF2B5EF4-FFF2-40B4-BE49-F238E27FC236}">
                <a16:creationId xmlns:a16="http://schemas.microsoft.com/office/drawing/2014/main" id="{C224431E-CD01-4B64-95DA-29D8F29314C7}"/>
              </a:ext>
            </a:extLst>
          </p:cNvPr>
          <p:cNvGrpSpPr/>
          <p:nvPr/>
        </p:nvGrpSpPr>
        <p:grpSpPr>
          <a:xfrm>
            <a:off x="4667643" y="2098180"/>
            <a:ext cx="2853054" cy="2853054"/>
            <a:chOff x="4606151" y="2057473"/>
            <a:chExt cx="2853054" cy="2853054"/>
          </a:xfrm>
        </p:grpSpPr>
        <p:sp>
          <p:nvSpPr>
            <p:cNvPr id="3" name="Oval 2">
              <a:extLst>
                <a:ext uri="{FF2B5EF4-FFF2-40B4-BE49-F238E27FC236}">
                  <a16:creationId xmlns:a16="http://schemas.microsoft.com/office/drawing/2014/main" id="{3F674673-DCE1-478B-9DE6-0ABE868296EE}"/>
                </a:ext>
              </a:extLst>
            </p:cNvPr>
            <p:cNvSpPr/>
            <p:nvPr/>
          </p:nvSpPr>
          <p:spPr>
            <a:xfrm>
              <a:off x="4606151" y="2057473"/>
              <a:ext cx="2853054" cy="2853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5" name="Group 4">
              <a:extLst>
                <a:ext uri="{FF2B5EF4-FFF2-40B4-BE49-F238E27FC236}">
                  <a16:creationId xmlns:a16="http://schemas.microsoft.com/office/drawing/2014/main" id="{684E889C-08D3-4A30-BC28-690F9D600498}"/>
                </a:ext>
              </a:extLst>
            </p:cNvPr>
            <p:cNvGrpSpPr/>
            <p:nvPr/>
          </p:nvGrpSpPr>
          <p:grpSpPr>
            <a:xfrm>
              <a:off x="4615065" y="2115535"/>
              <a:ext cx="2823849" cy="2736930"/>
              <a:chOff x="4580573" y="2125510"/>
              <a:chExt cx="2823849" cy="2736930"/>
            </a:xfrm>
          </p:grpSpPr>
          <p:grpSp>
            <p:nvGrpSpPr>
              <p:cNvPr id="420" name="Group 419">
                <a:extLst>
                  <a:ext uri="{FF2B5EF4-FFF2-40B4-BE49-F238E27FC236}">
                    <a16:creationId xmlns:a16="http://schemas.microsoft.com/office/drawing/2014/main" id="{0436FA5D-BF41-48C5-8DA0-874C53913197}"/>
                  </a:ext>
                </a:extLst>
              </p:cNvPr>
              <p:cNvGrpSpPr/>
              <p:nvPr/>
            </p:nvGrpSpPr>
            <p:grpSpPr>
              <a:xfrm>
                <a:off x="4591950" y="2125510"/>
                <a:ext cx="2812472" cy="2736930"/>
                <a:chOff x="4312787" y="1693684"/>
                <a:chExt cx="3566426" cy="3470633"/>
              </a:xfrm>
            </p:grpSpPr>
            <p:grpSp>
              <p:nvGrpSpPr>
                <p:cNvPr id="1202" name="Group 1201">
                  <a:extLst>
                    <a:ext uri="{FF2B5EF4-FFF2-40B4-BE49-F238E27FC236}">
                      <a16:creationId xmlns:a16="http://schemas.microsoft.com/office/drawing/2014/main" id="{D11CE583-2F6F-4D05-849E-5EE4CD217295}"/>
                    </a:ext>
                  </a:extLst>
                </p:cNvPr>
                <p:cNvGrpSpPr/>
                <p:nvPr/>
              </p:nvGrpSpPr>
              <p:grpSpPr>
                <a:xfrm>
                  <a:off x="4360807" y="1708204"/>
                  <a:ext cx="3479358" cy="3452762"/>
                  <a:chOff x="4625725" y="3279330"/>
                  <a:chExt cx="2922470" cy="4962716"/>
                </a:xfrm>
              </p:grpSpPr>
              <p:cxnSp>
                <p:nvCxnSpPr>
                  <p:cNvPr id="1240" name="Straight Connector 1239">
                    <a:extLst>
                      <a:ext uri="{FF2B5EF4-FFF2-40B4-BE49-F238E27FC236}">
                        <a16:creationId xmlns:a16="http://schemas.microsoft.com/office/drawing/2014/main" id="{A38BE0F9-1395-4602-8C0A-99BE2551E764}"/>
                      </a:ext>
                    </a:extLst>
                  </p:cNvPr>
                  <p:cNvCxnSpPr>
                    <a:cxnSpLocks/>
                  </p:cNvCxnSpPr>
                  <p:nvPr/>
                </p:nvCxnSpPr>
                <p:spPr>
                  <a:xfrm flipH="1" flipV="1">
                    <a:off x="5856825" y="3559079"/>
                    <a:ext cx="240120" cy="48547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1" name="Straight Connector 1240">
                    <a:extLst>
                      <a:ext uri="{FF2B5EF4-FFF2-40B4-BE49-F238E27FC236}">
                        <a16:creationId xmlns:a16="http://schemas.microsoft.com/office/drawing/2014/main" id="{F34E8221-C8C3-4D93-9ABC-A3425DF08B58}"/>
                      </a:ext>
                    </a:extLst>
                  </p:cNvPr>
                  <p:cNvCxnSpPr>
                    <a:cxnSpLocks/>
                  </p:cNvCxnSpPr>
                  <p:nvPr/>
                </p:nvCxnSpPr>
                <p:spPr>
                  <a:xfrm flipH="1">
                    <a:off x="5783128" y="4038363"/>
                    <a:ext cx="310139" cy="78665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2" name="Straight Connector 1241">
                    <a:extLst>
                      <a:ext uri="{FF2B5EF4-FFF2-40B4-BE49-F238E27FC236}">
                        <a16:creationId xmlns:a16="http://schemas.microsoft.com/office/drawing/2014/main" id="{B1A90075-5E61-4386-9374-6571254CB307}"/>
                      </a:ext>
                    </a:extLst>
                  </p:cNvPr>
                  <p:cNvCxnSpPr>
                    <a:cxnSpLocks/>
                  </p:cNvCxnSpPr>
                  <p:nvPr/>
                </p:nvCxnSpPr>
                <p:spPr>
                  <a:xfrm flipH="1" flipV="1">
                    <a:off x="5783128" y="4825017"/>
                    <a:ext cx="313817" cy="93887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3" name="Straight Connector 1242">
                    <a:extLst>
                      <a:ext uri="{FF2B5EF4-FFF2-40B4-BE49-F238E27FC236}">
                        <a16:creationId xmlns:a16="http://schemas.microsoft.com/office/drawing/2014/main" id="{A8A65F00-84E6-4E9F-B70A-8E398C9B8612}"/>
                      </a:ext>
                    </a:extLst>
                  </p:cNvPr>
                  <p:cNvCxnSpPr>
                    <a:cxnSpLocks/>
                  </p:cNvCxnSpPr>
                  <p:nvPr/>
                </p:nvCxnSpPr>
                <p:spPr>
                  <a:xfrm>
                    <a:off x="5691008" y="3364252"/>
                    <a:ext cx="165816" cy="19482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4" name="Straight Connector 1243">
                    <a:extLst>
                      <a:ext uri="{FF2B5EF4-FFF2-40B4-BE49-F238E27FC236}">
                        <a16:creationId xmlns:a16="http://schemas.microsoft.com/office/drawing/2014/main" id="{F11965C7-2575-45A8-8CEB-8121A10717FD}"/>
                      </a:ext>
                    </a:extLst>
                  </p:cNvPr>
                  <p:cNvCxnSpPr>
                    <a:cxnSpLocks/>
                  </p:cNvCxnSpPr>
                  <p:nvPr/>
                </p:nvCxnSpPr>
                <p:spPr>
                  <a:xfrm flipV="1">
                    <a:off x="5540544" y="3559079"/>
                    <a:ext cx="316279" cy="55742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5" name="Straight Connector 1244">
                    <a:extLst>
                      <a:ext uri="{FF2B5EF4-FFF2-40B4-BE49-F238E27FC236}">
                        <a16:creationId xmlns:a16="http://schemas.microsoft.com/office/drawing/2014/main" id="{5F1CFDEF-DE37-45E2-8C87-E8E59F2B790F}"/>
                      </a:ext>
                    </a:extLst>
                  </p:cNvPr>
                  <p:cNvCxnSpPr>
                    <a:cxnSpLocks/>
                  </p:cNvCxnSpPr>
                  <p:nvPr/>
                </p:nvCxnSpPr>
                <p:spPr>
                  <a:xfrm>
                    <a:off x="5542079" y="4116508"/>
                    <a:ext cx="241592" cy="71247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6" name="Straight Connector 1245">
                    <a:extLst>
                      <a:ext uri="{FF2B5EF4-FFF2-40B4-BE49-F238E27FC236}">
                        <a16:creationId xmlns:a16="http://schemas.microsoft.com/office/drawing/2014/main" id="{D958BA23-54E4-4CF1-9241-42EA963AB9A9}"/>
                      </a:ext>
                    </a:extLst>
                  </p:cNvPr>
                  <p:cNvCxnSpPr>
                    <a:cxnSpLocks/>
                  </p:cNvCxnSpPr>
                  <p:nvPr/>
                </p:nvCxnSpPr>
                <p:spPr>
                  <a:xfrm flipV="1">
                    <a:off x="5460962" y="4825777"/>
                    <a:ext cx="320822" cy="9381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7" name="Straight Connector 1246">
                    <a:extLst>
                      <a:ext uri="{FF2B5EF4-FFF2-40B4-BE49-F238E27FC236}">
                        <a16:creationId xmlns:a16="http://schemas.microsoft.com/office/drawing/2014/main" id="{026DC55D-5E11-4445-978C-3C3680E65641}"/>
                      </a:ext>
                    </a:extLst>
                  </p:cNvPr>
                  <p:cNvCxnSpPr>
                    <a:cxnSpLocks/>
                  </p:cNvCxnSpPr>
                  <p:nvPr/>
                </p:nvCxnSpPr>
                <p:spPr>
                  <a:xfrm>
                    <a:off x="5376039" y="3589901"/>
                    <a:ext cx="28149" cy="116347"/>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8" name="Straight Connector 1247">
                    <a:extLst>
                      <a:ext uri="{FF2B5EF4-FFF2-40B4-BE49-F238E27FC236}">
                        <a16:creationId xmlns:a16="http://schemas.microsoft.com/office/drawing/2014/main" id="{8C40A63D-D5F6-4055-99B1-127F221003F8}"/>
                      </a:ext>
                    </a:extLst>
                  </p:cNvPr>
                  <p:cNvCxnSpPr>
                    <a:cxnSpLocks/>
                  </p:cNvCxnSpPr>
                  <p:nvPr/>
                </p:nvCxnSpPr>
                <p:spPr>
                  <a:xfrm flipV="1">
                    <a:off x="5109573" y="3711567"/>
                    <a:ext cx="294774" cy="59492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49" name="Straight Connector 1248">
                    <a:extLst>
                      <a:ext uri="{FF2B5EF4-FFF2-40B4-BE49-F238E27FC236}">
                        <a16:creationId xmlns:a16="http://schemas.microsoft.com/office/drawing/2014/main" id="{DB1CDABA-E6EC-4B06-87C2-9F2A6CDCE330}"/>
                      </a:ext>
                    </a:extLst>
                  </p:cNvPr>
                  <p:cNvCxnSpPr>
                    <a:cxnSpLocks/>
                  </p:cNvCxnSpPr>
                  <p:nvPr/>
                </p:nvCxnSpPr>
                <p:spPr>
                  <a:xfrm>
                    <a:off x="5109573" y="4303891"/>
                    <a:ext cx="110794" cy="5923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0" name="Straight Connector 1249">
                    <a:extLst>
                      <a:ext uri="{FF2B5EF4-FFF2-40B4-BE49-F238E27FC236}">
                        <a16:creationId xmlns:a16="http://schemas.microsoft.com/office/drawing/2014/main" id="{396F3EFA-2022-41C9-AB64-86E7CF46E4CC}"/>
                      </a:ext>
                    </a:extLst>
                  </p:cNvPr>
                  <p:cNvCxnSpPr>
                    <a:cxnSpLocks/>
                  </p:cNvCxnSpPr>
                  <p:nvPr/>
                </p:nvCxnSpPr>
                <p:spPr>
                  <a:xfrm flipV="1">
                    <a:off x="4985508" y="4893014"/>
                    <a:ext cx="235781" cy="85974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1" name="Straight Connector 1250">
                    <a:extLst>
                      <a:ext uri="{FF2B5EF4-FFF2-40B4-BE49-F238E27FC236}">
                        <a16:creationId xmlns:a16="http://schemas.microsoft.com/office/drawing/2014/main" id="{F3AC7C23-293E-4596-AD0A-A846E332C638}"/>
                      </a:ext>
                    </a:extLst>
                  </p:cNvPr>
                  <p:cNvCxnSpPr>
                    <a:cxnSpLocks/>
                  </p:cNvCxnSpPr>
                  <p:nvPr/>
                </p:nvCxnSpPr>
                <p:spPr>
                  <a:xfrm flipH="1">
                    <a:off x="5408121" y="3364252"/>
                    <a:ext cx="282886" cy="3409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2" name="Straight Connector 1251">
                    <a:extLst>
                      <a:ext uri="{FF2B5EF4-FFF2-40B4-BE49-F238E27FC236}">
                        <a16:creationId xmlns:a16="http://schemas.microsoft.com/office/drawing/2014/main" id="{1C0AB5DA-302F-402D-AAF3-DB5355D970A9}"/>
                      </a:ext>
                    </a:extLst>
                  </p:cNvPr>
                  <p:cNvCxnSpPr>
                    <a:cxnSpLocks/>
                  </p:cNvCxnSpPr>
                  <p:nvPr/>
                </p:nvCxnSpPr>
                <p:spPr>
                  <a:xfrm flipH="1" flipV="1">
                    <a:off x="5405078" y="3702489"/>
                    <a:ext cx="135147" cy="41249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3" name="Straight Connector 1252">
                    <a:extLst>
                      <a:ext uri="{FF2B5EF4-FFF2-40B4-BE49-F238E27FC236}">
                        <a16:creationId xmlns:a16="http://schemas.microsoft.com/office/drawing/2014/main" id="{687C5222-790B-4D76-B75A-EB4DC6F375C6}"/>
                      </a:ext>
                    </a:extLst>
                  </p:cNvPr>
                  <p:cNvCxnSpPr>
                    <a:cxnSpLocks/>
                  </p:cNvCxnSpPr>
                  <p:nvPr/>
                </p:nvCxnSpPr>
                <p:spPr>
                  <a:xfrm flipH="1">
                    <a:off x="5221289" y="4118190"/>
                    <a:ext cx="317048" cy="7748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4" name="Straight Connector 1253">
                    <a:extLst>
                      <a:ext uri="{FF2B5EF4-FFF2-40B4-BE49-F238E27FC236}">
                        <a16:creationId xmlns:a16="http://schemas.microsoft.com/office/drawing/2014/main" id="{B5A7645B-5B27-40DA-B4B9-2242B474AD3E}"/>
                      </a:ext>
                    </a:extLst>
                  </p:cNvPr>
                  <p:cNvCxnSpPr>
                    <a:cxnSpLocks/>
                  </p:cNvCxnSpPr>
                  <p:nvPr/>
                </p:nvCxnSpPr>
                <p:spPr>
                  <a:xfrm flipH="1" flipV="1">
                    <a:off x="5221289" y="4889812"/>
                    <a:ext cx="241561" cy="87407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5" name="Straight Connector 1254">
                    <a:extLst>
                      <a:ext uri="{FF2B5EF4-FFF2-40B4-BE49-F238E27FC236}">
                        <a16:creationId xmlns:a16="http://schemas.microsoft.com/office/drawing/2014/main" id="{B2B15269-CDF7-431B-A110-C5E2FEC4D48A}"/>
                      </a:ext>
                    </a:extLst>
                  </p:cNvPr>
                  <p:cNvCxnSpPr>
                    <a:cxnSpLocks/>
                  </p:cNvCxnSpPr>
                  <p:nvPr/>
                </p:nvCxnSpPr>
                <p:spPr>
                  <a:xfrm>
                    <a:off x="5094848" y="3951700"/>
                    <a:ext cx="13051" cy="35007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6" name="Straight Connector 1255">
                    <a:extLst>
                      <a:ext uri="{FF2B5EF4-FFF2-40B4-BE49-F238E27FC236}">
                        <a16:creationId xmlns:a16="http://schemas.microsoft.com/office/drawing/2014/main" id="{B64414DD-7AA6-4A4C-8BF1-E66E290955A4}"/>
                      </a:ext>
                    </a:extLst>
                  </p:cNvPr>
                  <p:cNvCxnSpPr>
                    <a:cxnSpLocks/>
                  </p:cNvCxnSpPr>
                  <p:nvPr/>
                </p:nvCxnSpPr>
                <p:spPr>
                  <a:xfrm flipV="1">
                    <a:off x="4853288" y="4297490"/>
                    <a:ext cx="256658" cy="73640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7" name="Straight Connector 1256">
                    <a:extLst>
                      <a:ext uri="{FF2B5EF4-FFF2-40B4-BE49-F238E27FC236}">
                        <a16:creationId xmlns:a16="http://schemas.microsoft.com/office/drawing/2014/main" id="{4556494E-7C22-4DFC-98D4-42382A1D6DFE}"/>
                      </a:ext>
                    </a:extLst>
                  </p:cNvPr>
                  <p:cNvCxnSpPr>
                    <a:cxnSpLocks/>
                  </p:cNvCxnSpPr>
                  <p:nvPr/>
                </p:nvCxnSpPr>
                <p:spPr>
                  <a:xfrm>
                    <a:off x="4852915" y="5030689"/>
                    <a:ext cx="132476" cy="72679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8" name="Straight Connector 1257">
                    <a:extLst>
                      <a:ext uri="{FF2B5EF4-FFF2-40B4-BE49-F238E27FC236}">
                        <a16:creationId xmlns:a16="http://schemas.microsoft.com/office/drawing/2014/main" id="{72B61DD3-9327-4B1B-8B15-8AF7C3B2847E}"/>
                      </a:ext>
                    </a:extLst>
                  </p:cNvPr>
                  <p:cNvCxnSpPr>
                    <a:cxnSpLocks/>
                  </p:cNvCxnSpPr>
                  <p:nvPr/>
                </p:nvCxnSpPr>
                <p:spPr>
                  <a:xfrm flipV="1">
                    <a:off x="4713636" y="5037095"/>
                    <a:ext cx="139652" cy="72679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9" name="Straight Connector 1258">
                    <a:extLst>
                      <a:ext uri="{FF2B5EF4-FFF2-40B4-BE49-F238E27FC236}">
                        <a16:creationId xmlns:a16="http://schemas.microsoft.com/office/drawing/2014/main" id="{1244097B-7D3F-43ED-BAE3-A406284CF3E2}"/>
                      </a:ext>
                    </a:extLst>
                  </p:cNvPr>
                  <p:cNvCxnSpPr>
                    <a:cxnSpLocks/>
                  </p:cNvCxnSpPr>
                  <p:nvPr/>
                </p:nvCxnSpPr>
                <p:spPr>
                  <a:xfrm>
                    <a:off x="4841964" y="4515208"/>
                    <a:ext cx="11323" cy="52828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0" name="Straight Connector 1259">
                    <a:extLst>
                      <a:ext uri="{FF2B5EF4-FFF2-40B4-BE49-F238E27FC236}">
                        <a16:creationId xmlns:a16="http://schemas.microsoft.com/office/drawing/2014/main" id="{C46704E6-45D0-4D69-8624-BAA65F9188B2}"/>
                      </a:ext>
                    </a:extLst>
                  </p:cNvPr>
                  <p:cNvCxnSpPr>
                    <a:cxnSpLocks/>
                  </p:cNvCxnSpPr>
                  <p:nvPr/>
                </p:nvCxnSpPr>
                <p:spPr>
                  <a:xfrm>
                    <a:off x="4672117" y="5181171"/>
                    <a:ext cx="39631" cy="576315"/>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1" name="Straight Connector 1260">
                    <a:extLst>
                      <a:ext uri="{FF2B5EF4-FFF2-40B4-BE49-F238E27FC236}">
                        <a16:creationId xmlns:a16="http://schemas.microsoft.com/office/drawing/2014/main" id="{77F8E834-989B-4A0B-BDAB-8C681C631928}"/>
                      </a:ext>
                    </a:extLst>
                  </p:cNvPr>
                  <p:cNvCxnSpPr/>
                  <p:nvPr/>
                </p:nvCxnSpPr>
                <p:spPr>
                  <a:xfrm flipV="1">
                    <a:off x="5404187" y="3559078"/>
                    <a:ext cx="452636" cy="15249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2" name="Straight Connector 1261">
                    <a:extLst>
                      <a:ext uri="{FF2B5EF4-FFF2-40B4-BE49-F238E27FC236}">
                        <a16:creationId xmlns:a16="http://schemas.microsoft.com/office/drawing/2014/main" id="{4F1E26FF-9AD2-41AD-8EBA-8D3B92E51BF2}"/>
                      </a:ext>
                    </a:extLst>
                  </p:cNvPr>
                  <p:cNvCxnSpPr>
                    <a:cxnSpLocks/>
                  </p:cNvCxnSpPr>
                  <p:nvPr/>
                </p:nvCxnSpPr>
                <p:spPr>
                  <a:xfrm flipV="1">
                    <a:off x="5536291" y="4044550"/>
                    <a:ext cx="558767" cy="7043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3" name="Straight Connector 1262">
                    <a:extLst>
                      <a:ext uri="{FF2B5EF4-FFF2-40B4-BE49-F238E27FC236}">
                        <a16:creationId xmlns:a16="http://schemas.microsoft.com/office/drawing/2014/main" id="{CBF8958C-BA26-401B-8719-1B119B03876A}"/>
                      </a:ext>
                    </a:extLst>
                  </p:cNvPr>
                  <p:cNvCxnSpPr>
                    <a:cxnSpLocks/>
                  </p:cNvCxnSpPr>
                  <p:nvPr/>
                </p:nvCxnSpPr>
                <p:spPr>
                  <a:xfrm flipV="1">
                    <a:off x="5223017" y="4828978"/>
                    <a:ext cx="558767" cy="608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4" name="Straight Connector 1263">
                    <a:extLst>
                      <a:ext uri="{FF2B5EF4-FFF2-40B4-BE49-F238E27FC236}">
                        <a16:creationId xmlns:a16="http://schemas.microsoft.com/office/drawing/2014/main" id="{2262F7A4-1554-4ED2-A868-A744A7FEA9B3}"/>
                      </a:ext>
                    </a:extLst>
                  </p:cNvPr>
                  <p:cNvCxnSpPr>
                    <a:cxnSpLocks/>
                  </p:cNvCxnSpPr>
                  <p:nvPr/>
                </p:nvCxnSpPr>
                <p:spPr>
                  <a:xfrm flipV="1">
                    <a:off x="4851241" y="4893014"/>
                    <a:ext cx="371936" cy="14408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5" name="Straight Connector 1264">
                    <a:extLst>
                      <a:ext uri="{FF2B5EF4-FFF2-40B4-BE49-F238E27FC236}">
                        <a16:creationId xmlns:a16="http://schemas.microsoft.com/office/drawing/2014/main" id="{77C8DBC5-F91C-43E9-B621-CEE92372570C}"/>
                      </a:ext>
                    </a:extLst>
                  </p:cNvPr>
                  <p:cNvCxnSpPr>
                    <a:cxnSpLocks/>
                  </p:cNvCxnSpPr>
                  <p:nvPr/>
                </p:nvCxnSpPr>
                <p:spPr>
                  <a:xfrm flipV="1">
                    <a:off x="5113560" y="4118190"/>
                    <a:ext cx="428551" cy="18570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6" name="Straight Connector 1265">
                    <a:extLst>
                      <a:ext uri="{FF2B5EF4-FFF2-40B4-BE49-F238E27FC236}">
                        <a16:creationId xmlns:a16="http://schemas.microsoft.com/office/drawing/2014/main" id="{9732D452-86B9-40FE-B5B7-59EB77362BCD}"/>
                      </a:ext>
                    </a:extLst>
                  </p:cNvPr>
                  <p:cNvCxnSpPr>
                    <a:cxnSpLocks/>
                  </p:cNvCxnSpPr>
                  <p:nvPr/>
                </p:nvCxnSpPr>
                <p:spPr>
                  <a:xfrm flipV="1">
                    <a:off x="4838031" y="4310296"/>
                    <a:ext cx="270027" cy="2017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7" name="Straight Connector 1266">
                    <a:extLst>
                      <a:ext uri="{FF2B5EF4-FFF2-40B4-BE49-F238E27FC236}">
                        <a16:creationId xmlns:a16="http://schemas.microsoft.com/office/drawing/2014/main" id="{229285B5-9911-4105-A4B7-30F42E6B65BD}"/>
                      </a:ext>
                    </a:extLst>
                  </p:cNvPr>
                  <p:cNvCxnSpPr>
                    <a:cxnSpLocks/>
                  </p:cNvCxnSpPr>
                  <p:nvPr/>
                </p:nvCxnSpPr>
                <p:spPr>
                  <a:xfrm flipV="1">
                    <a:off x="4670071" y="5037093"/>
                    <a:ext cx="183217" cy="14408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8" name="Straight Connector 1267">
                    <a:extLst>
                      <a:ext uri="{FF2B5EF4-FFF2-40B4-BE49-F238E27FC236}">
                        <a16:creationId xmlns:a16="http://schemas.microsoft.com/office/drawing/2014/main" id="{4ECCC349-C1C3-407D-9056-C0DA3190E38F}"/>
                      </a:ext>
                    </a:extLst>
                  </p:cNvPr>
                  <p:cNvCxnSpPr>
                    <a:cxnSpLocks/>
                  </p:cNvCxnSpPr>
                  <p:nvPr/>
                </p:nvCxnSpPr>
                <p:spPr>
                  <a:xfrm flipV="1">
                    <a:off x="5092801" y="3711567"/>
                    <a:ext cx="313433" cy="2401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69" name="Straight Connector 1268">
                    <a:extLst>
                      <a:ext uri="{FF2B5EF4-FFF2-40B4-BE49-F238E27FC236}">
                        <a16:creationId xmlns:a16="http://schemas.microsoft.com/office/drawing/2014/main" id="{C62EDE04-793C-401B-99CE-23B09E24290B}"/>
                      </a:ext>
                    </a:extLst>
                  </p:cNvPr>
                  <p:cNvCxnSpPr>
                    <a:cxnSpLocks/>
                  </p:cNvCxnSpPr>
                  <p:nvPr/>
                </p:nvCxnSpPr>
                <p:spPr>
                  <a:xfrm flipH="1">
                    <a:off x="5856825" y="3279330"/>
                    <a:ext cx="240121" cy="27974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0" name="Straight Connector 1269">
                    <a:extLst>
                      <a:ext uri="{FF2B5EF4-FFF2-40B4-BE49-F238E27FC236}">
                        <a16:creationId xmlns:a16="http://schemas.microsoft.com/office/drawing/2014/main" id="{2D984755-76CF-441B-A3E0-3FCB21037396}"/>
                      </a:ext>
                    </a:extLst>
                  </p:cNvPr>
                  <p:cNvCxnSpPr>
                    <a:cxnSpLocks/>
                  </p:cNvCxnSpPr>
                  <p:nvPr/>
                </p:nvCxnSpPr>
                <p:spPr>
                  <a:xfrm>
                    <a:off x="6098192" y="3282531"/>
                    <a:ext cx="236443" cy="27654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1" name="Straight Connector 1270">
                    <a:extLst>
                      <a:ext uri="{FF2B5EF4-FFF2-40B4-BE49-F238E27FC236}">
                        <a16:creationId xmlns:a16="http://schemas.microsoft.com/office/drawing/2014/main" id="{02C686CD-36E4-43E8-8E75-3CC9FEE390A1}"/>
                      </a:ext>
                    </a:extLst>
                  </p:cNvPr>
                  <p:cNvCxnSpPr>
                    <a:cxnSpLocks/>
                  </p:cNvCxnSpPr>
                  <p:nvPr/>
                </p:nvCxnSpPr>
                <p:spPr>
                  <a:xfrm flipV="1">
                    <a:off x="6096945" y="3559079"/>
                    <a:ext cx="237689" cy="48547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2" name="Straight Connector 1271">
                    <a:extLst>
                      <a:ext uri="{FF2B5EF4-FFF2-40B4-BE49-F238E27FC236}">
                        <a16:creationId xmlns:a16="http://schemas.microsoft.com/office/drawing/2014/main" id="{B7452A09-2C30-45FA-AB23-77F47196C51E}"/>
                      </a:ext>
                    </a:extLst>
                  </p:cNvPr>
                  <p:cNvCxnSpPr>
                    <a:cxnSpLocks/>
                  </p:cNvCxnSpPr>
                  <p:nvPr/>
                </p:nvCxnSpPr>
                <p:spPr>
                  <a:xfrm>
                    <a:off x="6098193" y="4038363"/>
                    <a:ext cx="310139" cy="78665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3" name="Straight Connector 1272">
                    <a:extLst>
                      <a:ext uri="{FF2B5EF4-FFF2-40B4-BE49-F238E27FC236}">
                        <a16:creationId xmlns:a16="http://schemas.microsoft.com/office/drawing/2014/main" id="{B83C5087-CCA8-45C6-A0C9-D2EF937D1DEA}"/>
                      </a:ext>
                    </a:extLst>
                  </p:cNvPr>
                  <p:cNvCxnSpPr>
                    <a:cxnSpLocks/>
                  </p:cNvCxnSpPr>
                  <p:nvPr/>
                </p:nvCxnSpPr>
                <p:spPr>
                  <a:xfrm flipV="1">
                    <a:off x="6095058" y="4825017"/>
                    <a:ext cx="313273" cy="93887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4" name="Straight Connector 1273">
                    <a:extLst>
                      <a:ext uri="{FF2B5EF4-FFF2-40B4-BE49-F238E27FC236}">
                        <a16:creationId xmlns:a16="http://schemas.microsoft.com/office/drawing/2014/main" id="{92CF1001-14BD-4FD7-8254-8EC528D6221A}"/>
                      </a:ext>
                    </a:extLst>
                  </p:cNvPr>
                  <p:cNvCxnSpPr>
                    <a:cxnSpLocks/>
                  </p:cNvCxnSpPr>
                  <p:nvPr/>
                </p:nvCxnSpPr>
                <p:spPr>
                  <a:xfrm flipH="1">
                    <a:off x="6334635" y="3364252"/>
                    <a:ext cx="165816" cy="19482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5" name="Straight Connector 1274">
                    <a:extLst>
                      <a:ext uri="{FF2B5EF4-FFF2-40B4-BE49-F238E27FC236}">
                        <a16:creationId xmlns:a16="http://schemas.microsoft.com/office/drawing/2014/main" id="{1737ED12-9BF0-4EFF-9DCB-A90ACEDE9E6C}"/>
                      </a:ext>
                    </a:extLst>
                  </p:cNvPr>
                  <p:cNvCxnSpPr>
                    <a:cxnSpLocks/>
                  </p:cNvCxnSpPr>
                  <p:nvPr/>
                </p:nvCxnSpPr>
                <p:spPr>
                  <a:xfrm flipH="1" flipV="1">
                    <a:off x="6334636" y="3559079"/>
                    <a:ext cx="316279" cy="55742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6" name="Straight Connector 1275">
                    <a:extLst>
                      <a:ext uri="{FF2B5EF4-FFF2-40B4-BE49-F238E27FC236}">
                        <a16:creationId xmlns:a16="http://schemas.microsoft.com/office/drawing/2014/main" id="{768F4AAE-A9D0-46F6-B0AC-E6D2FD6DA240}"/>
                      </a:ext>
                    </a:extLst>
                  </p:cNvPr>
                  <p:cNvCxnSpPr>
                    <a:cxnSpLocks/>
                  </p:cNvCxnSpPr>
                  <p:nvPr/>
                </p:nvCxnSpPr>
                <p:spPr>
                  <a:xfrm flipH="1">
                    <a:off x="6407788" y="4116508"/>
                    <a:ext cx="241592" cy="71247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7" name="Straight Connector 1276">
                    <a:extLst>
                      <a:ext uri="{FF2B5EF4-FFF2-40B4-BE49-F238E27FC236}">
                        <a16:creationId xmlns:a16="http://schemas.microsoft.com/office/drawing/2014/main" id="{8DBF3366-4A02-44C6-AA13-AD348322C609}"/>
                      </a:ext>
                    </a:extLst>
                  </p:cNvPr>
                  <p:cNvCxnSpPr>
                    <a:cxnSpLocks/>
                  </p:cNvCxnSpPr>
                  <p:nvPr/>
                </p:nvCxnSpPr>
                <p:spPr>
                  <a:xfrm flipH="1" flipV="1">
                    <a:off x="6409676" y="4825777"/>
                    <a:ext cx="320822" cy="9381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8" name="Straight Connector 1277">
                    <a:extLst>
                      <a:ext uri="{FF2B5EF4-FFF2-40B4-BE49-F238E27FC236}">
                        <a16:creationId xmlns:a16="http://schemas.microsoft.com/office/drawing/2014/main" id="{FF0183A5-93F4-4ECD-B8CD-A11CAB498FB8}"/>
                      </a:ext>
                    </a:extLst>
                  </p:cNvPr>
                  <p:cNvCxnSpPr>
                    <a:cxnSpLocks/>
                  </p:cNvCxnSpPr>
                  <p:nvPr/>
                </p:nvCxnSpPr>
                <p:spPr>
                  <a:xfrm flipH="1">
                    <a:off x="6787272" y="3589901"/>
                    <a:ext cx="28149" cy="116347"/>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79" name="Straight Connector 1278">
                    <a:extLst>
                      <a:ext uri="{FF2B5EF4-FFF2-40B4-BE49-F238E27FC236}">
                        <a16:creationId xmlns:a16="http://schemas.microsoft.com/office/drawing/2014/main" id="{44F00BCB-10FF-4E87-BC68-8AF312BABAD4}"/>
                      </a:ext>
                    </a:extLst>
                  </p:cNvPr>
                  <p:cNvCxnSpPr>
                    <a:cxnSpLocks/>
                  </p:cNvCxnSpPr>
                  <p:nvPr/>
                </p:nvCxnSpPr>
                <p:spPr>
                  <a:xfrm flipH="1" flipV="1">
                    <a:off x="6787114" y="3711567"/>
                    <a:ext cx="294774" cy="59492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0" name="Straight Connector 1279">
                    <a:extLst>
                      <a:ext uri="{FF2B5EF4-FFF2-40B4-BE49-F238E27FC236}">
                        <a16:creationId xmlns:a16="http://schemas.microsoft.com/office/drawing/2014/main" id="{F93D40EF-E879-4E48-AD72-4A260EF2382D}"/>
                      </a:ext>
                    </a:extLst>
                  </p:cNvPr>
                  <p:cNvCxnSpPr>
                    <a:cxnSpLocks/>
                  </p:cNvCxnSpPr>
                  <p:nvPr/>
                </p:nvCxnSpPr>
                <p:spPr>
                  <a:xfrm flipH="1">
                    <a:off x="6971092" y="4303891"/>
                    <a:ext cx="110794" cy="5923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1" name="Straight Connector 1280">
                    <a:extLst>
                      <a:ext uri="{FF2B5EF4-FFF2-40B4-BE49-F238E27FC236}">
                        <a16:creationId xmlns:a16="http://schemas.microsoft.com/office/drawing/2014/main" id="{9E886642-1753-48EE-9B86-6239418DEB81}"/>
                      </a:ext>
                    </a:extLst>
                  </p:cNvPr>
                  <p:cNvCxnSpPr>
                    <a:cxnSpLocks/>
                  </p:cNvCxnSpPr>
                  <p:nvPr/>
                </p:nvCxnSpPr>
                <p:spPr>
                  <a:xfrm flipH="1" flipV="1">
                    <a:off x="6970171" y="4893014"/>
                    <a:ext cx="235781" cy="85974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2" name="Straight Connector 1281">
                    <a:extLst>
                      <a:ext uri="{FF2B5EF4-FFF2-40B4-BE49-F238E27FC236}">
                        <a16:creationId xmlns:a16="http://schemas.microsoft.com/office/drawing/2014/main" id="{1D086501-C8DD-4F3B-9F0F-084A7536BADB}"/>
                      </a:ext>
                    </a:extLst>
                  </p:cNvPr>
                  <p:cNvCxnSpPr>
                    <a:cxnSpLocks/>
                  </p:cNvCxnSpPr>
                  <p:nvPr/>
                </p:nvCxnSpPr>
                <p:spPr>
                  <a:xfrm>
                    <a:off x="6500452" y="3364252"/>
                    <a:ext cx="282886" cy="3409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3" name="Straight Connector 1282">
                    <a:extLst>
                      <a:ext uri="{FF2B5EF4-FFF2-40B4-BE49-F238E27FC236}">
                        <a16:creationId xmlns:a16="http://schemas.microsoft.com/office/drawing/2014/main" id="{35FB9A9C-5FB6-4376-A8CF-1B148454889B}"/>
                      </a:ext>
                    </a:extLst>
                  </p:cNvPr>
                  <p:cNvCxnSpPr>
                    <a:cxnSpLocks/>
                  </p:cNvCxnSpPr>
                  <p:nvPr/>
                </p:nvCxnSpPr>
                <p:spPr>
                  <a:xfrm flipV="1">
                    <a:off x="6651235" y="3702489"/>
                    <a:ext cx="135147" cy="41249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4" name="Straight Connector 1283">
                    <a:extLst>
                      <a:ext uri="{FF2B5EF4-FFF2-40B4-BE49-F238E27FC236}">
                        <a16:creationId xmlns:a16="http://schemas.microsoft.com/office/drawing/2014/main" id="{1B50307A-C9F6-4276-8D4B-DA4EE03794E8}"/>
                      </a:ext>
                    </a:extLst>
                  </p:cNvPr>
                  <p:cNvCxnSpPr>
                    <a:cxnSpLocks/>
                  </p:cNvCxnSpPr>
                  <p:nvPr/>
                </p:nvCxnSpPr>
                <p:spPr>
                  <a:xfrm>
                    <a:off x="6653122" y="4118190"/>
                    <a:ext cx="317048" cy="7748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5" name="Straight Connector 1284">
                    <a:extLst>
                      <a:ext uri="{FF2B5EF4-FFF2-40B4-BE49-F238E27FC236}">
                        <a16:creationId xmlns:a16="http://schemas.microsoft.com/office/drawing/2014/main" id="{AD358CA8-B0C4-4976-935A-61CED6ECC607}"/>
                      </a:ext>
                    </a:extLst>
                  </p:cNvPr>
                  <p:cNvCxnSpPr>
                    <a:cxnSpLocks/>
                  </p:cNvCxnSpPr>
                  <p:nvPr/>
                </p:nvCxnSpPr>
                <p:spPr>
                  <a:xfrm flipV="1">
                    <a:off x="6728609" y="4889812"/>
                    <a:ext cx="241561" cy="87407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6" name="Straight Connector 1285">
                    <a:extLst>
                      <a:ext uri="{FF2B5EF4-FFF2-40B4-BE49-F238E27FC236}">
                        <a16:creationId xmlns:a16="http://schemas.microsoft.com/office/drawing/2014/main" id="{AE0A4694-D1B8-4C68-AD4A-C17890C3E455}"/>
                      </a:ext>
                    </a:extLst>
                  </p:cNvPr>
                  <p:cNvCxnSpPr>
                    <a:cxnSpLocks/>
                  </p:cNvCxnSpPr>
                  <p:nvPr/>
                </p:nvCxnSpPr>
                <p:spPr>
                  <a:xfrm flipH="1">
                    <a:off x="7083561" y="3951700"/>
                    <a:ext cx="13051" cy="35007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7" name="Straight Connector 1286">
                    <a:extLst>
                      <a:ext uri="{FF2B5EF4-FFF2-40B4-BE49-F238E27FC236}">
                        <a16:creationId xmlns:a16="http://schemas.microsoft.com/office/drawing/2014/main" id="{065083D0-65DA-4120-8B39-048173ED9EB4}"/>
                      </a:ext>
                    </a:extLst>
                  </p:cNvPr>
                  <p:cNvCxnSpPr>
                    <a:cxnSpLocks/>
                  </p:cNvCxnSpPr>
                  <p:nvPr/>
                </p:nvCxnSpPr>
                <p:spPr>
                  <a:xfrm flipH="1" flipV="1">
                    <a:off x="7081515" y="4297490"/>
                    <a:ext cx="256658" cy="73640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8" name="Straight Connector 1287">
                    <a:extLst>
                      <a:ext uri="{FF2B5EF4-FFF2-40B4-BE49-F238E27FC236}">
                        <a16:creationId xmlns:a16="http://schemas.microsoft.com/office/drawing/2014/main" id="{5506327D-89AA-44D8-9566-57F48CEC9987}"/>
                      </a:ext>
                    </a:extLst>
                  </p:cNvPr>
                  <p:cNvCxnSpPr>
                    <a:cxnSpLocks/>
                  </p:cNvCxnSpPr>
                  <p:nvPr/>
                </p:nvCxnSpPr>
                <p:spPr>
                  <a:xfrm flipH="1">
                    <a:off x="7206069" y="5030689"/>
                    <a:ext cx="132476" cy="72679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89" name="Straight Connector 1288">
                    <a:extLst>
                      <a:ext uri="{FF2B5EF4-FFF2-40B4-BE49-F238E27FC236}">
                        <a16:creationId xmlns:a16="http://schemas.microsoft.com/office/drawing/2014/main" id="{DB0B329F-E5F8-43B1-814B-E39830791287}"/>
                      </a:ext>
                    </a:extLst>
                  </p:cNvPr>
                  <p:cNvCxnSpPr>
                    <a:cxnSpLocks/>
                  </p:cNvCxnSpPr>
                  <p:nvPr/>
                </p:nvCxnSpPr>
                <p:spPr>
                  <a:xfrm flipH="1" flipV="1">
                    <a:off x="7338172" y="5037095"/>
                    <a:ext cx="139652" cy="72679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0" name="Straight Connector 1289">
                    <a:extLst>
                      <a:ext uri="{FF2B5EF4-FFF2-40B4-BE49-F238E27FC236}">
                        <a16:creationId xmlns:a16="http://schemas.microsoft.com/office/drawing/2014/main" id="{17AD43CB-E199-46B3-AFB8-7EF15C0E7611}"/>
                      </a:ext>
                    </a:extLst>
                  </p:cNvPr>
                  <p:cNvCxnSpPr>
                    <a:cxnSpLocks/>
                  </p:cNvCxnSpPr>
                  <p:nvPr/>
                </p:nvCxnSpPr>
                <p:spPr>
                  <a:xfrm flipH="1">
                    <a:off x="7338172" y="4515208"/>
                    <a:ext cx="11323" cy="52828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1" name="Straight Connector 1290">
                    <a:extLst>
                      <a:ext uri="{FF2B5EF4-FFF2-40B4-BE49-F238E27FC236}">
                        <a16:creationId xmlns:a16="http://schemas.microsoft.com/office/drawing/2014/main" id="{ED9310B8-37EB-4E96-903E-4239B94E4B9A}"/>
                      </a:ext>
                    </a:extLst>
                  </p:cNvPr>
                  <p:cNvCxnSpPr>
                    <a:cxnSpLocks/>
                  </p:cNvCxnSpPr>
                  <p:nvPr/>
                </p:nvCxnSpPr>
                <p:spPr>
                  <a:xfrm flipH="1">
                    <a:off x="7479712" y="5181171"/>
                    <a:ext cx="39631" cy="576315"/>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2" name="Straight Connector 1291">
                    <a:extLst>
                      <a:ext uri="{FF2B5EF4-FFF2-40B4-BE49-F238E27FC236}">
                        <a16:creationId xmlns:a16="http://schemas.microsoft.com/office/drawing/2014/main" id="{9DA20C5E-B06E-41A3-AFEB-656CC2BFF3C1}"/>
                      </a:ext>
                    </a:extLst>
                  </p:cNvPr>
                  <p:cNvCxnSpPr/>
                  <p:nvPr/>
                </p:nvCxnSpPr>
                <p:spPr>
                  <a:xfrm flipH="1" flipV="1">
                    <a:off x="6334636" y="3559078"/>
                    <a:ext cx="452636" cy="15249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3" name="Straight Connector 1292">
                    <a:extLst>
                      <a:ext uri="{FF2B5EF4-FFF2-40B4-BE49-F238E27FC236}">
                        <a16:creationId xmlns:a16="http://schemas.microsoft.com/office/drawing/2014/main" id="{09AF881E-D9D2-4A02-A449-B05800FAE08F}"/>
                      </a:ext>
                    </a:extLst>
                  </p:cNvPr>
                  <p:cNvCxnSpPr>
                    <a:cxnSpLocks/>
                  </p:cNvCxnSpPr>
                  <p:nvPr/>
                </p:nvCxnSpPr>
                <p:spPr>
                  <a:xfrm flipH="1" flipV="1">
                    <a:off x="6096401" y="4044550"/>
                    <a:ext cx="558767" cy="7043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4" name="Straight Connector 1293">
                    <a:extLst>
                      <a:ext uri="{FF2B5EF4-FFF2-40B4-BE49-F238E27FC236}">
                        <a16:creationId xmlns:a16="http://schemas.microsoft.com/office/drawing/2014/main" id="{21626296-5F64-4C61-9E7F-BAB5B2A2CC36}"/>
                      </a:ext>
                    </a:extLst>
                  </p:cNvPr>
                  <p:cNvCxnSpPr>
                    <a:cxnSpLocks/>
                  </p:cNvCxnSpPr>
                  <p:nvPr/>
                </p:nvCxnSpPr>
                <p:spPr>
                  <a:xfrm flipH="1" flipV="1">
                    <a:off x="6409676" y="4828978"/>
                    <a:ext cx="558767" cy="608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5" name="Straight Connector 1294">
                    <a:extLst>
                      <a:ext uri="{FF2B5EF4-FFF2-40B4-BE49-F238E27FC236}">
                        <a16:creationId xmlns:a16="http://schemas.microsoft.com/office/drawing/2014/main" id="{8B027271-CA6E-4F3E-B67A-637A3965CCB1}"/>
                      </a:ext>
                    </a:extLst>
                  </p:cNvPr>
                  <p:cNvCxnSpPr>
                    <a:cxnSpLocks/>
                  </p:cNvCxnSpPr>
                  <p:nvPr/>
                </p:nvCxnSpPr>
                <p:spPr>
                  <a:xfrm flipH="1" flipV="1">
                    <a:off x="6968283" y="4893014"/>
                    <a:ext cx="371936" cy="14408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6" name="Straight Connector 1295">
                    <a:extLst>
                      <a:ext uri="{FF2B5EF4-FFF2-40B4-BE49-F238E27FC236}">
                        <a16:creationId xmlns:a16="http://schemas.microsoft.com/office/drawing/2014/main" id="{7139F158-1B3F-4A80-B835-FD022DDBB156}"/>
                      </a:ext>
                    </a:extLst>
                  </p:cNvPr>
                  <p:cNvCxnSpPr>
                    <a:cxnSpLocks/>
                  </p:cNvCxnSpPr>
                  <p:nvPr/>
                </p:nvCxnSpPr>
                <p:spPr>
                  <a:xfrm flipH="1" flipV="1">
                    <a:off x="6649349" y="4118190"/>
                    <a:ext cx="428551" cy="18570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7" name="Straight Connector 1296">
                    <a:extLst>
                      <a:ext uri="{FF2B5EF4-FFF2-40B4-BE49-F238E27FC236}">
                        <a16:creationId xmlns:a16="http://schemas.microsoft.com/office/drawing/2014/main" id="{CDCB26D4-B103-4E57-87AA-59788B8AB358}"/>
                      </a:ext>
                    </a:extLst>
                  </p:cNvPr>
                  <p:cNvCxnSpPr>
                    <a:cxnSpLocks/>
                  </p:cNvCxnSpPr>
                  <p:nvPr/>
                </p:nvCxnSpPr>
                <p:spPr>
                  <a:xfrm flipH="1" flipV="1">
                    <a:off x="7083401" y="4310296"/>
                    <a:ext cx="270027" cy="2017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8" name="Straight Connector 1297">
                    <a:extLst>
                      <a:ext uri="{FF2B5EF4-FFF2-40B4-BE49-F238E27FC236}">
                        <a16:creationId xmlns:a16="http://schemas.microsoft.com/office/drawing/2014/main" id="{32E25C80-7938-41C0-A686-B8BB052298CC}"/>
                      </a:ext>
                    </a:extLst>
                  </p:cNvPr>
                  <p:cNvCxnSpPr>
                    <a:cxnSpLocks/>
                  </p:cNvCxnSpPr>
                  <p:nvPr/>
                </p:nvCxnSpPr>
                <p:spPr>
                  <a:xfrm flipH="1" flipV="1">
                    <a:off x="7338172" y="5037093"/>
                    <a:ext cx="183217" cy="14408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99" name="Straight Connector 1298">
                    <a:extLst>
                      <a:ext uri="{FF2B5EF4-FFF2-40B4-BE49-F238E27FC236}">
                        <a16:creationId xmlns:a16="http://schemas.microsoft.com/office/drawing/2014/main" id="{7A0E517C-0456-4FC8-B559-161D910239CC}"/>
                      </a:ext>
                    </a:extLst>
                  </p:cNvPr>
                  <p:cNvCxnSpPr>
                    <a:cxnSpLocks/>
                  </p:cNvCxnSpPr>
                  <p:nvPr/>
                </p:nvCxnSpPr>
                <p:spPr>
                  <a:xfrm flipH="1" flipV="1">
                    <a:off x="6785225" y="3711567"/>
                    <a:ext cx="313433" cy="2401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0" name="Straight Connector 1299">
                    <a:extLst>
                      <a:ext uri="{FF2B5EF4-FFF2-40B4-BE49-F238E27FC236}">
                        <a16:creationId xmlns:a16="http://schemas.microsoft.com/office/drawing/2014/main" id="{F7344497-986A-4CCD-9DAD-8447FAC0E89D}"/>
                      </a:ext>
                    </a:extLst>
                  </p:cNvPr>
                  <p:cNvCxnSpPr>
                    <a:cxnSpLocks/>
                  </p:cNvCxnSpPr>
                  <p:nvPr/>
                </p:nvCxnSpPr>
                <p:spPr>
                  <a:xfrm flipH="1" flipV="1">
                    <a:off x="5856780" y="7953566"/>
                    <a:ext cx="242052" cy="28848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1" name="Straight Connector 1300">
                    <a:extLst>
                      <a:ext uri="{FF2B5EF4-FFF2-40B4-BE49-F238E27FC236}">
                        <a16:creationId xmlns:a16="http://schemas.microsoft.com/office/drawing/2014/main" id="{E68D9F69-3F04-4CAE-89B4-4145FA19A35C}"/>
                      </a:ext>
                    </a:extLst>
                  </p:cNvPr>
                  <p:cNvCxnSpPr>
                    <a:cxnSpLocks/>
                  </p:cNvCxnSpPr>
                  <p:nvPr/>
                </p:nvCxnSpPr>
                <p:spPr>
                  <a:xfrm flipH="1">
                    <a:off x="5856781" y="7470423"/>
                    <a:ext cx="236390" cy="48314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2" name="Straight Connector 1301">
                    <a:extLst>
                      <a:ext uri="{FF2B5EF4-FFF2-40B4-BE49-F238E27FC236}">
                        <a16:creationId xmlns:a16="http://schemas.microsoft.com/office/drawing/2014/main" id="{6355BB7C-9683-4221-8D6E-1CBCB31F67A9}"/>
                      </a:ext>
                    </a:extLst>
                  </p:cNvPr>
                  <p:cNvCxnSpPr>
                    <a:cxnSpLocks/>
                  </p:cNvCxnSpPr>
                  <p:nvPr/>
                </p:nvCxnSpPr>
                <p:spPr>
                  <a:xfrm flipH="1" flipV="1">
                    <a:off x="5783083" y="6687625"/>
                    <a:ext cx="310087" cy="776395"/>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3" name="Straight Connector 1302">
                    <a:extLst>
                      <a:ext uri="{FF2B5EF4-FFF2-40B4-BE49-F238E27FC236}">
                        <a16:creationId xmlns:a16="http://schemas.microsoft.com/office/drawing/2014/main" id="{93900BC8-5768-46B7-A5A5-F82295723E3C}"/>
                      </a:ext>
                    </a:extLst>
                  </p:cNvPr>
                  <p:cNvCxnSpPr>
                    <a:cxnSpLocks/>
                  </p:cNvCxnSpPr>
                  <p:nvPr/>
                </p:nvCxnSpPr>
                <p:spPr>
                  <a:xfrm flipH="1">
                    <a:off x="5783083" y="5760311"/>
                    <a:ext cx="310139" cy="9273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4" name="Straight Connector 1303">
                    <a:extLst>
                      <a:ext uri="{FF2B5EF4-FFF2-40B4-BE49-F238E27FC236}">
                        <a16:creationId xmlns:a16="http://schemas.microsoft.com/office/drawing/2014/main" id="{EADEE67C-EE9F-4D56-87CB-4754A94D665A}"/>
                      </a:ext>
                    </a:extLst>
                  </p:cNvPr>
                  <p:cNvCxnSpPr>
                    <a:cxnSpLocks/>
                  </p:cNvCxnSpPr>
                  <p:nvPr/>
                </p:nvCxnSpPr>
                <p:spPr>
                  <a:xfrm flipV="1">
                    <a:off x="5690963" y="7953566"/>
                    <a:ext cx="165816" cy="19482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5" name="Straight Connector 1304">
                    <a:extLst>
                      <a:ext uri="{FF2B5EF4-FFF2-40B4-BE49-F238E27FC236}">
                        <a16:creationId xmlns:a16="http://schemas.microsoft.com/office/drawing/2014/main" id="{97B40837-9969-4334-ADF8-3F0C7F7DD98F}"/>
                      </a:ext>
                    </a:extLst>
                  </p:cNvPr>
                  <p:cNvCxnSpPr>
                    <a:cxnSpLocks/>
                  </p:cNvCxnSpPr>
                  <p:nvPr/>
                </p:nvCxnSpPr>
                <p:spPr>
                  <a:xfrm>
                    <a:off x="5540500" y="7396135"/>
                    <a:ext cx="316279" cy="55742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6" name="Straight Connector 1305">
                    <a:extLst>
                      <a:ext uri="{FF2B5EF4-FFF2-40B4-BE49-F238E27FC236}">
                        <a16:creationId xmlns:a16="http://schemas.microsoft.com/office/drawing/2014/main" id="{14EB8D53-7D81-4FE3-B6F3-6A7697F0D0FA}"/>
                      </a:ext>
                    </a:extLst>
                  </p:cNvPr>
                  <p:cNvCxnSpPr>
                    <a:cxnSpLocks/>
                  </p:cNvCxnSpPr>
                  <p:nvPr/>
                </p:nvCxnSpPr>
                <p:spPr>
                  <a:xfrm flipV="1">
                    <a:off x="5542035" y="6683665"/>
                    <a:ext cx="241592" cy="71247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7" name="Straight Connector 1306">
                    <a:extLst>
                      <a:ext uri="{FF2B5EF4-FFF2-40B4-BE49-F238E27FC236}">
                        <a16:creationId xmlns:a16="http://schemas.microsoft.com/office/drawing/2014/main" id="{9AA3C70B-31EB-4F7B-9E62-575061CAC83F}"/>
                      </a:ext>
                    </a:extLst>
                  </p:cNvPr>
                  <p:cNvCxnSpPr>
                    <a:cxnSpLocks/>
                  </p:cNvCxnSpPr>
                  <p:nvPr/>
                </p:nvCxnSpPr>
                <p:spPr>
                  <a:xfrm>
                    <a:off x="5460918" y="5748753"/>
                    <a:ext cx="320822" cy="9381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8" name="Straight Connector 1307">
                    <a:extLst>
                      <a:ext uri="{FF2B5EF4-FFF2-40B4-BE49-F238E27FC236}">
                        <a16:creationId xmlns:a16="http://schemas.microsoft.com/office/drawing/2014/main" id="{AA936200-BBD5-4B99-8D27-92B57877355E}"/>
                      </a:ext>
                    </a:extLst>
                  </p:cNvPr>
                  <p:cNvCxnSpPr>
                    <a:cxnSpLocks/>
                  </p:cNvCxnSpPr>
                  <p:nvPr/>
                </p:nvCxnSpPr>
                <p:spPr>
                  <a:xfrm flipV="1">
                    <a:off x="5375994" y="7806394"/>
                    <a:ext cx="28149" cy="116347"/>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09" name="Straight Connector 1308">
                    <a:extLst>
                      <a:ext uri="{FF2B5EF4-FFF2-40B4-BE49-F238E27FC236}">
                        <a16:creationId xmlns:a16="http://schemas.microsoft.com/office/drawing/2014/main" id="{E9E7112F-5757-4E5A-B45B-488CDFAF49F0}"/>
                      </a:ext>
                    </a:extLst>
                  </p:cNvPr>
                  <p:cNvCxnSpPr>
                    <a:cxnSpLocks/>
                  </p:cNvCxnSpPr>
                  <p:nvPr/>
                </p:nvCxnSpPr>
                <p:spPr>
                  <a:xfrm>
                    <a:off x="5109528" y="7206148"/>
                    <a:ext cx="294774" cy="59492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0" name="Straight Connector 1309">
                    <a:extLst>
                      <a:ext uri="{FF2B5EF4-FFF2-40B4-BE49-F238E27FC236}">
                        <a16:creationId xmlns:a16="http://schemas.microsoft.com/office/drawing/2014/main" id="{DE9B7EEB-6C5A-49D9-8E79-FEC6F99B481F}"/>
                      </a:ext>
                    </a:extLst>
                  </p:cNvPr>
                  <p:cNvCxnSpPr>
                    <a:cxnSpLocks/>
                  </p:cNvCxnSpPr>
                  <p:nvPr/>
                </p:nvCxnSpPr>
                <p:spPr>
                  <a:xfrm flipV="1">
                    <a:off x="5109528" y="6616428"/>
                    <a:ext cx="110794" cy="59232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1" name="Straight Connector 1310">
                    <a:extLst>
                      <a:ext uri="{FF2B5EF4-FFF2-40B4-BE49-F238E27FC236}">
                        <a16:creationId xmlns:a16="http://schemas.microsoft.com/office/drawing/2014/main" id="{CF8E5263-38BA-4421-BB25-B91DAB93EEF6}"/>
                      </a:ext>
                    </a:extLst>
                  </p:cNvPr>
                  <p:cNvCxnSpPr>
                    <a:cxnSpLocks/>
                  </p:cNvCxnSpPr>
                  <p:nvPr/>
                </p:nvCxnSpPr>
                <p:spPr>
                  <a:xfrm>
                    <a:off x="4985464" y="5759886"/>
                    <a:ext cx="235781" cy="85974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2" name="Straight Connector 1311">
                    <a:extLst>
                      <a:ext uri="{FF2B5EF4-FFF2-40B4-BE49-F238E27FC236}">
                        <a16:creationId xmlns:a16="http://schemas.microsoft.com/office/drawing/2014/main" id="{D0102BF1-3CD2-492C-AE4C-F2A0EFDDA605}"/>
                      </a:ext>
                    </a:extLst>
                  </p:cNvPr>
                  <p:cNvCxnSpPr>
                    <a:cxnSpLocks/>
                  </p:cNvCxnSpPr>
                  <p:nvPr/>
                </p:nvCxnSpPr>
                <p:spPr>
                  <a:xfrm flipH="1" flipV="1">
                    <a:off x="5408077" y="7807479"/>
                    <a:ext cx="282886" cy="3409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3" name="Straight Connector 1312">
                    <a:extLst>
                      <a:ext uri="{FF2B5EF4-FFF2-40B4-BE49-F238E27FC236}">
                        <a16:creationId xmlns:a16="http://schemas.microsoft.com/office/drawing/2014/main" id="{15BDBB64-AB5C-4C60-B62B-337E543FAF7C}"/>
                      </a:ext>
                    </a:extLst>
                  </p:cNvPr>
                  <p:cNvCxnSpPr>
                    <a:cxnSpLocks/>
                  </p:cNvCxnSpPr>
                  <p:nvPr/>
                </p:nvCxnSpPr>
                <p:spPr>
                  <a:xfrm flipH="1">
                    <a:off x="5405033" y="7397656"/>
                    <a:ext cx="135147" cy="41249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4" name="Straight Connector 1313">
                    <a:extLst>
                      <a:ext uri="{FF2B5EF4-FFF2-40B4-BE49-F238E27FC236}">
                        <a16:creationId xmlns:a16="http://schemas.microsoft.com/office/drawing/2014/main" id="{826BF236-3C53-4226-B2B3-F36860B301B4}"/>
                      </a:ext>
                    </a:extLst>
                  </p:cNvPr>
                  <p:cNvCxnSpPr>
                    <a:cxnSpLocks/>
                  </p:cNvCxnSpPr>
                  <p:nvPr/>
                </p:nvCxnSpPr>
                <p:spPr>
                  <a:xfrm flipH="1" flipV="1">
                    <a:off x="5221245" y="6619630"/>
                    <a:ext cx="317048" cy="7748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5" name="Straight Connector 1314">
                    <a:extLst>
                      <a:ext uri="{FF2B5EF4-FFF2-40B4-BE49-F238E27FC236}">
                        <a16:creationId xmlns:a16="http://schemas.microsoft.com/office/drawing/2014/main" id="{3F6872B3-646F-4D8E-B94A-E3FDC3C0DB32}"/>
                      </a:ext>
                    </a:extLst>
                  </p:cNvPr>
                  <p:cNvCxnSpPr>
                    <a:cxnSpLocks/>
                  </p:cNvCxnSpPr>
                  <p:nvPr/>
                </p:nvCxnSpPr>
                <p:spPr>
                  <a:xfrm flipH="1">
                    <a:off x="5221245" y="5748753"/>
                    <a:ext cx="241560" cy="87407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6" name="Straight Connector 1315">
                    <a:extLst>
                      <a:ext uri="{FF2B5EF4-FFF2-40B4-BE49-F238E27FC236}">
                        <a16:creationId xmlns:a16="http://schemas.microsoft.com/office/drawing/2014/main" id="{FC7CF63C-D2FB-4EC0-84FB-00F969FC9FBB}"/>
                      </a:ext>
                    </a:extLst>
                  </p:cNvPr>
                  <p:cNvCxnSpPr>
                    <a:cxnSpLocks/>
                  </p:cNvCxnSpPr>
                  <p:nvPr/>
                </p:nvCxnSpPr>
                <p:spPr>
                  <a:xfrm flipV="1">
                    <a:off x="5094803" y="7210870"/>
                    <a:ext cx="13051" cy="35007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7" name="Straight Connector 1316">
                    <a:extLst>
                      <a:ext uri="{FF2B5EF4-FFF2-40B4-BE49-F238E27FC236}">
                        <a16:creationId xmlns:a16="http://schemas.microsoft.com/office/drawing/2014/main" id="{7D0AA503-6302-4A21-8936-4C6783D0371C}"/>
                      </a:ext>
                    </a:extLst>
                  </p:cNvPr>
                  <p:cNvCxnSpPr>
                    <a:cxnSpLocks/>
                  </p:cNvCxnSpPr>
                  <p:nvPr/>
                </p:nvCxnSpPr>
                <p:spPr>
                  <a:xfrm>
                    <a:off x="4853243" y="6478753"/>
                    <a:ext cx="256658" cy="73640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8" name="Straight Connector 1317">
                    <a:extLst>
                      <a:ext uri="{FF2B5EF4-FFF2-40B4-BE49-F238E27FC236}">
                        <a16:creationId xmlns:a16="http://schemas.microsoft.com/office/drawing/2014/main" id="{47A40AD4-B804-48D0-94D4-BAFBD2FF287D}"/>
                      </a:ext>
                    </a:extLst>
                  </p:cNvPr>
                  <p:cNvCxnSpPr>
                    <a:cxnSpLocks/>
                  </p:cNvCxnSpPr>
                  <p:nvPr/>
                </p:nvCxnSpPr>
                <p:spPr>
                  <a:xfrm flipV="1">
                    <a:off x="4852870" y="5755159"/>
                    <a:ext cx="132476" cy="72679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19" name="Straight Connector 1318">
                    <a:extLst>
                      <a:ext uri="{FF2B5EF4-FFF2-40B4-BE49-F238E27FC236}">
                        <a16:creationId xmlns:a16="http://schemas.microsoft.com/office/drawing/2014/main" id="{B4CF000D-073F-44A5-B0DE-F5F1776421F9}"/>
                      </a:ext>
                    </a:extLst>
                  </p:cNvPr>
                  <p:cNvCxnSpPr>
                    <a:cxnSpLocks/>
                  </p:cNvCxnSpPr>
                  <p:nvPr/>
                </p:nvCxnSpPr>
                <p:spPr>
                  <a:xfrm>
                    <a:off x="4713591" y="5748754"/>
                    <a:ext cx="139652" cy="72679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0" name="Straight Connector 1319">
                    <a:extLst>
                      <a:ext uri="{FF2B5EF4-FFF2-40B4-BE49-F238E27FC236}">
                        <a16:creationId xmlns:a16="http://schemas.microsoft.com/office/drawing/2014/main" id="{FBAD2DD9-7CB2-4DCD-8B14-83762536CAF9}"/>
                      </a:ext>
                    </a:extLst>
                  </p:cNvPr>
                  <p:cNvCxnSpPr>
                    <a:cxnSpLocks/>
                  </p:cNvCxnSpPr>
                  <p:nvPr/>
                </p:nvCxnSpPr>
                <p:spPr>
                  <a:xfrm flipV="1">
                    <a:off x="4841920" y="6469149"/>
                    <a:ext cx="11323" cy="52828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1" name="Straight Connector 1320">
                    <a:extLst>
                      <a:ext uri="{FF2B5EF4-FFF2-40B4-BE49-F238E27FC236}">
                        <a16:creationId xmlns:a16="http://schemas.microsoft.com/office/drawing/2014/main" id="{930A6092-A882-4349-A25F-6BB1D83EF819}"/>
                      </a:ext>
                    </a:extLst>
                  </p:cNvPr>
                  <p:cNvCxnSpPr>
                    <a:cxnSpLocks/>
                  </p:cNvCxnSpPr>
                  <p:nvPr/>
                </p:nvCxnSpPr>
                <p:spPr>
                  <a:xfrm flipV="1">
                    <a:off x="4672073" y="5755157"/>
                    <a:ext cx="39631" cy="576315"/>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2" name="Straight Connector 1321">
                    <a:extLst>
                      <a:ext uri="{FF2B5EF4-FFF2-40B4-BE49-F238E27FC236}">
                        <a16:creationId xmlns:a16="http://schemas.microsoft.com/office/drawing/2014/main" id="{6C758B93-2319-4DC2-89FC-F13DD7418D58}"/>
                      </a:ext>
                    </a:extLst>
                  </p:cNvPr>
                  <p:cNvCxnSpPr>
                    <a:cxnSpLocks/>
                  </p:cNvCxnSpPr>
                  <p:nvPr/>
                </p:nvCxnSpPr>
                <p:spPr>
                  <a:xfrm>
                    <a:off x="5404143" y="7801075"/>
                    <a:ext cx="452636" cy="15249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3" name="Straight Connector 1322">
                    <a:extLst>
                      <a:ext uri="{FF2B5EF4-FFF2-40B4-BE49-F238E27FC236}">
                        <a16:creationId xmlns:a16="http://schemas.microsoft.com/office/drawing/2014/main" id="{CD09209E-38A8-48F8-9174-0000A1CF4ADB}"/>
                      </a:ext>
                    </a:extLst>
                  </p:cNvPr>
                  <p:cNvCxnSpPr>
                    <a:cxnSpLocks/>
                  </p:cNvCxnSpPr>
                  <p:nvPr/>
                </p:nvCxnSpPr>
                <p:spPr>
                  <a:xfrm>
                    <a:off x="5536246" y="7397656"/>
                    <a:ext cx="560699" cy="6956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4" name="Straight Connector 1323">
                    <a:extLst>
                      <a:ext uri="{FF2B5EF4-FFF2-40B4-BE49-F238E27FC236}">
                        <a16:creationId xmlns:a16="http://schemas.microsoft.com/office/drawing/2014/main" id="{C5973A77-C070-43EF-B293-FB11CC5C9E0F}"/>
                      </a:ext>
                    </a:extLst>
                  </p:cNvPr>
                  <p:cNvCxnSpPr>
                    <a:cxnSpLocks/>
                  </p:cNvCxnSpPr>
                  <p:nvPr/>
                </p:nvCxnSpPr>
                <p:spPr>
                  <a:xfrm>
                    <a:off x="5222973" y="6622831"/>
                    <a:ext cx="558767" cy="608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5" name="Straight Connector 1324">
                    <a:extLst>
                      <a:ext uri="{FF2B5EF4-FFF2-40B4-BE49-F238E27FC236}">
                        <a16:creationId xmlns:a16="http://schemas.microsoft.com/office/drawing/2014/main" id="{504449B4-79D7-4E52-84D8-F3B41B16C878}"/>
                      </a:ext>
                    </a:extLst>
                  </p:cNvPr>
                  <p:cNvCxnSpPr>
                    <a:cxnSpLocks/>
                  </p:cNvCxnSpPr>
                  <p:nvPr/>
                </p:nvCxnSpPr>
                <p:spPr>
                  <a:xfrm>
                    <a:off x="4851196" y="6475550"/>
                    <a:ext cx="371936" cy="14408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6" name="Straight Connector 1325">
                    <a:extLst>
                      <a:ext uri="{FF2B5EF4-FFF2-40B4-BE49-F238E27FC236}">
                        <a16:creationId xmlns:a16="http://schemas.microsoft.com/office/drawing/2014/main" id="{0EFB7B70-39AC-407F-8CF2-5D17476E2001}"/>
                      </a:ext>
                    </a:extLst>
                  </p:cNvPr>
                  <p:cNvCxnSpPr>
                    <a:cxnSpLocks/>
                  </p:cNvCxnSpPr>
                  <p:nvPr/>
                </p:nvCxnSpPr>
                <p:spPr>
                  <a:xfrm>
                    <a:off x="5113516" y="7208751"/>
                    <a:ext cx="428551" cy="18570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7" name="Straight Connector 1326">
                    <a:extLst>
                      <a:ext uri="{FF2B5EF4-FFF2-40B4-BE49-F238E27FC236}">
                        <a16:creationId xmlns:a16="http://schemas.microsoft.com/office/drawing/2014/main" id="{BE337614-9FBF-4639-825E-FA343D22A4E4}"/>
                      </a:ext>
                    </a:extLst>
                  </p:cNvPr>
                  <p:cNvCxnSpPr>
                    <a:cxnSpLocks/>
                  </p:cNvCxnSpPr>
                  <p:nvPr/>
                </p:nvCxnSpPr>
                <p:spPr>
                  <a:xfrm>
                    <a:off x="4837986" y="7000636"/>
                    <a:ext cx="270027" cy="2017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8" name="Straight Connector 1327">
                    <a:extLst>
                      <a:ext uri="{FF2B5EF4-FFF2-40B4-BE49-F238E27FC236}">
                        <a16:creationId xmlns:a16="http://schemas.microsoft.com/office/drawing/2014/main" id="{83AAF660-5647-4E5F-9694-E2E51A89CECE}"/>
                      </a:ext>
                    </a:extLst>
                  </p:cNvPr>
                  <p:cNvCxnSpPr>
                    <a:cxnSpLocks/>
                  </p:cNvCxnSpPr>
                  <p:nvPr/>
                </p:nvCxnSpPr>
                <p:spPr>
                  <a:xfrm>
                    <a:off x="4670026" y="6331469"/>
                    <a:ext cx="183217" cy="14408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29" name="Straight Connector 1328">
                    <a:extLst>
                      <a:ext uri="{FF2B5EF4-FFF2-40B4-BE49-F238E27FC236}">
                        <a16:creationId xmlns:a16="http://schemas.microsoft.com/office/drawing/2014/main" id="{B8EC255B-CDE5-4279-B07A-B1CBEE5BA439}"/>
                      </a:ext>
                    </a:extLst>
                  </p:cNvPr>
                  <p:cNvCxnSpPr>
                    <a:cxnSpLocks/>
                  </p:cNvCxnSpPr>
                  <p:nvPr/>
                </p:nvCxnSpPr>
                <p:spPr>
                  <a:xfrm>
                    <a:off x="5092757" y="7560942"/>
                    <a:ext cx="313433" cy="2401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0" name="Straight Connector 1329">
                    <a:extLst>
                      <a:ext uri="{FF2B5EF4-FFF2-40B4-BE49-F238E27FC236}">
                        <a16:creationId xmlns:a16="http://schemas.microsoft.com/office/drawing/2014/main" id="{6A4555C9-C0A7-42C3-99E4-6E5435658833}"/>
                      </a:ext>
                    </a:extLst>
                  </p:cNvPr>
                  <p:cNvCxnSpPr>
                    <a:cxnSpLocks/>
                  </p:cNvCxnSpPr>
                  <p:nvPr/>
                </p:nvCxnSpPr>
                <p:spPr>
                  <a:xfrm flipV="1">
                    <a:off x="6098148" y="7953566"/>
                    <a:ext cx="236443" cy="28653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1" name="Straight Connector 1330">
                    <a:extLst>
                      <a:ext uri="{FF2B5EF4-FFF2-40B4-BE49-F238E27FC236}">
                        <a16:creationId xmlns:a16="http://schemas.microsoft.com/office/drawing/2014/main" id="{9AC895AD-EFC0-4551-9F13-788E0CD4D1E5}"/>
                      </a:ext>
                    </a:extLst>
                  </p:cNvPr>
                  <p:cNvCxnSpPr>
                    <a:cxnSpLocks/>
                  </p:cNvCxnSpPr>
                  <p:nvPr/>
                </p:nvCxnSpPr>
                <p:spPr>
                  <a:xfrm>
                    <a:off x="6096945" y="7467222"/>
                    <a:ext cx="237644" cy="48634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2" name="Straight Connector 1331">
                    <a:extLst>
                      <a:ext uri="{FF2B5EF4-FFF2-40B4-BE49-F238E27FC236}">
                        <a16:creationId xmlns:a16="http://schemas.microsoft.com/office/drawing/2014/main" id="{E03528F8-C8FA-402A-BD68-C225361673CF}"/>
                      </a:ext>
                    </a:extLst>
                  </p:cNvPr>
                  <p:cNvCxnSpPr>
                    <a:cxnSpLocks/>
                  </p:cNvCxnSpPr>
                  <p:nvPr/>
                </p:nvCxnSpPr>
                <p:spPr>
                  <a:xfrm flipV="1">
                    <a:off x="6096945" y="6687625"/>
                    <a:ext cx="311342" cy="779597"/>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3" name="Straight Connector 1332">
                    <a:extLst>
                      <a:ext uri="{FF2B5EF4-FFF2-40B4-BE49-F238E27FC236}">
                        <a16:creationId xmlns:a16="http://schemas.microsoft.com/office/drawing/2014/main" id="{F47CC53D-C31C-409E-A3C9-A166B0A1E7E1}"/>
                      </a:ext>
                    </a:extLst>
                  </p:cNvPr>
                  <p:cNvCxnSpPr>
                    <a:cxnSpLocks/>
                  </p:cNvCxnSpPr>
                  <p:nvPr/>
                </p:nvCxnSpPr>
                <p:spPr>
                  <a:xfrm>
                    <a:off x="6098148" y="5760311"/>
                    <a:ext cx="310139" cy="9273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4" name="Straight Connector 1333">
                    <a:extLst>
                      <a:ext uri="{FF2B5EF4-FFF2-40B4-BE49-F238E27FC236}">
                        <a16:creationId xmlns:a16="http://schemas.microsoft.com/office/drawing/2014/main" id="{A90AECE0-0BE1-4B20-A5B1-419AFD4B223A}"/>
                      </a:ext>
                    </a:extLst>
                  </p:cNvPr>
                  <p:cNvCxnSpPr>
                    <a:cxnSpLocks/>
                  </p:cNvCxnSpPr>
                  <p:nvPr/>
                </p:nvCxnSpPr>
                <p:spPr>
                  <a:xfrm flipH="1" flipV="1">
                    <a:off x="6334591" y="7953566"/>
                    <a:ext cx="165816" cy="19482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5" name="Straight Connector 1334">
                    <a:extLst>
                      <a:ext uri="{FF2B5EF4-FFF2-40B4-BE49-F238E27FC236}">
                        <a16:creationId xmlns:a16="http://schemas.microsoft.com/office/drawing/2014/main" id="{60D6D26C-2587-4B63-858C-22B824846B27}"/>
                      </a:ext>
                    </a:extLst>
                  </p:cNvPr>
                  <p:cNvCxnSpPr>
                    <a:cxnSpLocks/>
                  </p:cNvCxnSpPr>
                  <p:nvPr/>
                </p:nvCxnSpPr>
                <p:spPr>
                  <a:xfrm flipH="1">
                    <a:off x="6334591" y="7396135"/>
                    <a:ext cx="316279" cy="55742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6" name="Straight Connector 1335">
                    <a:extLst>
                      <a:ext uri="{FF2B5EF4-FFF2-40B4-BE49-F238E27FC236}">
                        <a16:creationId xmlns:a16="http://schemas.microsoft.com/office/drawing/2014/main" id="{30F4ED6E-2838-4B99-AD22-E1EC2C3F0B27}"/>
                      </a:ext>
                    </a:extLst>
                  </p:cNvPr>
                  <p:cNvCxnSpPr>
                    <a:cxnSpLocks/>
                  </p:cNvCxnSpPr>
                  <p:nvPr/>
                </p:nvCxnSpPr>
                <p:spPr>
                  <a:xfrm flipH="1" flipV="1">
                    <a:off x="6407743" y="6683665"/>
                    <a:ext cx="241592" cy="71247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7" name="Straight Connector 1336">
                    <a:extLst>
                      <a:ext uri="{FF2B5EF4-FFF2-40B4-BE49-F238E27FC236}">
                        <a16:creationId xmlns:a16="http://schemas.microsoft.com/office/drawing/2014/main" id="{04227165-2370-465A-A505-4FA38D2EF4AD}"/>
                      </a:ext>
                    </a:extLst>
                  </p:cNvPr>
                  <p:cNvCxnSpPr>
                    <a:cxnSpLocks/>
                  </p:cNvCxnSpPr>
                  <p:nvPr/>
                </p:nvCxnSpPr>
                <p:spPr>
                  <a:xfrm flipH="1">
                    <a:off x="6409630" y="5748753"/>
                    <a:ext cx="320822" cy="93811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8" name="Straight Connector 1337">
                    <a:extLst>
                      <a:ext uri="{FF2B5EF4-FFF2-40B4-BE49-F238E27FC236}">
                        <a16:creationId xmlns:a16="http://schemas.microsoft.com/office/drawing/2014/main" id="{9DE4D824-B057-4437-81B6-2C6ABB23E71D}"/>
                      </a:ext>
                    </a:extLst>
                  </p:cNvPr>
                  <p:cNvCxnSpPr>
                    <a:cxnSpLocks/>
                  </p:cNvCxnSpPr>
                  <p:nvPr/>
                </p:nvCxnSpPr>
                <p:spPr>
                  <a:xfrm flipH="1" flipV="1">
                    <a:off x="6787227" y="7806394"/>
                    <a:ext cx="28149" cy="116347"/>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39" name="Straight Connector 1338">
                    <a:extLst>
                      <a:ext uri="{FF2B5EF4-FFF2-40B4-BE49-F238E27FC236}">
                        <a16:creationId xmlns:a16="http://schemas.microsoft.com/office/drawing/2014/main" id="{FE15C6E1-E84B-4B5F-81E9-878D51715745}"/>
                      </a:ext>
                    </a:extLst>
                  </p:cNvPr>
                  <p:cNvCxnSpPr>
                    <a:cxnSpLocks/>
                  </p:cNvCxnSpPr>
                  <p:nvPr/>
                </p:nvCxnSpPr>
                <p:spPr>
                  <a:xfrm flipH="1">
                    <a:off x="6787068" y="7206148"/>
                    <a:ext cx="294774" cy="59492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0" name="Straight Connector 1339">
                    <a:extLst>
                      <a:ext uri="{FF2B5EF4-FFF2-40B4-BE49-F238E27FC236}">
                        <a16:creationId xmlns:a16="http://schemas.microsoft.com/office/drawing/2014/main" id="{56E6A961-4145-4AE2-A1B5-230BAFFDF32E}"/>
                      </a:ext>
                    </a:extLst>
                  </p:cNvPr>
                  <p:cNvCxnSpPr>
                    <a:cxnSpLocks/>
                  </p:cNvCxnSpPr>
                  <p:nvPr/>
                </p:nvCxnSpPr>
                <p:spPr>
                  <a:xfrm flipH="1" flipV="1">
                    <a:off x="6971048" y="6616428"/>
                    <a:ext cx="110794" cy="5923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1" name="Straight Connector 1340">
                    <a:extLst>
                      <a:ext uri="{FF2B5EF4-FFF2-40B4-BE49-F238E27FC236}">
                        <a16:creationId xmlns:a16="http://schemas.microsoft.com/office/drawing/2014/main" id="{ECE2803D-4451-432D-8D95-4A2355B9FC81}"/>
                      </a:ext>
                    </a:extLst>
                  </p:cNvPr>
                  <p:cNvCxnSpPr>
                    <a:cxnSpLocks/>
                  </p:cNvCxnSpPr>
                  <p:nvPr/>
                </p:nvCxnSpPr>
                <p:spPr>
                  <a:xfrm flipH="1">
                    <a:off x="6970125" y="5759886"/>
                    <a:ext cx="235781" cy="85974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2" name="Straight Connector 1341">
                    <a:extLst>
                      <a:ext uri="{FF2B5EF4-FFF2-40B4-BE49-F238E27FC236}">
                        <a16:creationId xmlns:a16="http://schemas.microsoft.com/office/drawing/2014/main" id="{37C26B4F-3CA6-49BD-84FB-845EB3073BCA}"/>
                      </a:ext>
                    </a:extLst>
                  </p:cNvPr>
                  <p:cNvCxnSpPr>
                    <a:cxnSpLocks/>
                  </p:cNvCxnSpPr>
                  <p:nvPr/>
                </p:nvCxnSpPr>
                <p:spPr>
                  <a:xfrm flipV="1">
                    <a:off x="6500408" y="7807479"/>
                    <a:ext cx="282886" cy="3409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3" name="Straight Connector 1342">
                    <a:extLst>
                      <a:ext uri="{FF2B5EF4-FFF2-40B4-BE49-F238E27FC236}">
                        <a16:creationId xmlns:a16="http://schemas.microsoft.com/office/drawing/2014/main" id="{5631CCBB-0F61-4617-8F30-31F077BEB93A}"/>
                      </a:ext>
                    </a:extLst>
                  </p:cNvPr>
                  <p:cNvCxnSpPr>
                    <a:cxnSpLocks/>
                  </p:cNvCxnSpPr>
                  <p:nvPr/>
                </p:nvCxnSpPr>
                <p:spPr>
                  <a:xfrm>
                    <a:off x="6651190" y="7397656"/>
                    <a:ext cx="135147" cy="41249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4" name="Straight Connector 1343">
                    <a:extLst>
                      <a:ext uri="{FF2B5EF4-FFF2-40B4-BE49-F238E27FC236}">
                        <a16:creationId xmlns:a16="http://schemas.microsoft.com/office/drawing/2014/main" id="{281F5A3A-981F-49EA-B67B-BC0F1FB0EB7B}"/>
                      </a:ext>
                    </a:extLst>
                  </p:cNvPr>
                  <p:cNvCxnSpPr>
                    <a:cxnSpLocks/>
                  </p:cNvCxnSpPr>
                  <p:nvPr/>
                </p:nvCxnSpPr>
                <p:spPr>
                  <a:xfrm flipV="1">
                    <a:off x="6653078" y="6619630"/>
                    <a:ext cx="317048" cy="77482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5" name="Straight Connector 1344">
                    <a:extLst>
                      <a:ext uri="{FF2B5EF4-FFF2-40B4-BE49-F238E27FC236}">
                        <a16:creationId xmlns:a16="http://schemas.microsoft.com/office/drawing/2014/main" id="{124B5AA1-2D81-47EA-A289-8997B371739B}"/>
                      </a:ext>
                    </a:extLst>
                  </p:cNvPr>
                  <p:cNvCxnSpPr>
                    <a:cxnSpLocks/>
                  </p:cNvCxnSpPr>
                  <p:nvPr/>
                </p:nvCxnSpPr>
                <p:spPr>
                  <a:xfrm>
                    <a:off x="6728565" y="5748753"/>
                    <a:ext cx="241561" cy="87407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6" name="Straight Connector 1345">
                    <a:extLst>
                      <a:ext uri="{FF2B5EF4-FFF2-40B4-BE49-F238E27FC236}">
                        <a16:creationId xmlns:a16="http://schemas.microsoft.com/office/drawing/2014/main" id="{CD65D98F-493F-418F-9979-3245BC075EA8}"/>
                      </a:ext>
                    </a:extLst>
                  </p:cNvPr>
                  <p:cNvCxnSpPr>
                    <a:cxnSpLocks/>
                  </p:cNvCxnSpPr>
                  <p:nvPr/>
                </p:nvCxnSpPr>
                <p:spPr>
                  <a:xfrm flipH="1" flipV="1">
                    <a:off x="7083516" y="7210868"/>
                    <a:ext cx="13051" cy="35007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7" name="Straight Connector 1346">
                    <a:extLst>
                      <a:ext uri="{FF2B5EF4-FFF2-40B4-BE49-F238E27FC236}">
                        <a16:creationId xmlns:a16="http://schemas.microsoft.com/office/drawing/2014/main" id="{BD7B02A0-692A-47CB-A11E-2B7F0D0AF307}"/>
                      </a:ext>
                    </a:extLst>
                  </p:cNvPr>
                  <p:cNvCxnSpPr>
                    <a:cxnSpLocks/>
                  </p:cNvCxnSpPr>
                  <p:nvPr/>
                </p:nvCxnSpPr>
                <p:spPr>
                  <a:xfrm flipH="1">
                    <a:off x="7081469" y="6478753"/>
                    <a:ext cx="256658" cy="73640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8" name="Straight Connector 1347">
                    <a:extLst>
                      <a:ext uri="{FF2B5EF4-FFF2-40B4-BE49-F238E27FC236}">
                        <a16:creationId xmlns:a16="http://schemas.microsoft.com/office/drawing/2014/main" id="{2FA545D2-FE8C-4E1B-B9E8-6D753F395770}"/>
                      </a:ext>
                    </a:extLst>
                  </p:cNvPr>
                  <p:cNvCxnSpPr>
                    <a:cxnSpLocks/>
                  </p:cNvCxnSpPr>
                  <p:nvPr/>
                </p:nvCxnSpPr>
                <p:spPr>
                  <a:xfrm flipH="1" flipV="1">
                    <a:off x="7206025" y="5755157"/>
                    <a:ext cx="132476" cy="72679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49" name="Straight Connector 1348">
                    <a:extLst>
                      <a:ext uri="{FF2B5EF4-FFF2-40B4-BE49-F238E27FC236}">
                        <a16:creationId xmlns:a16="http://schemas.microsoft.com/office/drawing/2014/main" id="{1D3ABF78-E4B8-41C0-B712-9B3E9D4CFBBF}"/>
                      </a:ext>
                    </a:extLst>
                  </p:cNvPr>
                  <p:cNvCxnSpPr>
                    <a:cxnSpLocks/>
                  </p:cNvCxnSpPr>
                  <p:nvPr/>
                </p:nvCxnSpPr>
                <p:spPr>
                  <a:xfrm flipH="1">
                    <a:off x="7338128" y="5748754"/>
                    <a:ext cx="139652" cy="726796"/>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0" name="Straight Connector 1349">
                    <a:extLst>
                      <a:ext uri="{FF2B5EF4-FFF2-40B4-BE49-F238E27FC236}">
                        <a16:creationId xmlns:a16="http://schemas.microsoft.com/office/drawing/2014/main" id="{CFDEE8DA-4F19-48BC-848B-3CA031D52E7B}"/>
                      </a:ext>
                    </a:extLst>
                  </p:cNvPr>
                  <p:cNvCxnSpPr>
                    <a:cxnSpLocks/>
                  </p:cNvCxnSpPr>
                  <p:nvPr/>
                </p:nvCxnSpPr>
                <p:spPr>
                  <a:xfrm flipH="1" flipV="1">
                    <a:off x="7338128" y="6469147"/>
                    <a:ext cx="11323" cy="528289"/>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1" name="Straight Connector 1350">
                    <a:extLst>
                      <a:ext uri="{FF2B5EF4-FFF2-40B4-BE49-F238E27FC236}">
                        <a16:creationId xmlns:a16="http://schemas.microsoft.com/office/drawing/2014/main" id="{ABE3F4F2-2CA9-4400-B820-ED7036489755}"/>
                      </a:ext>
                    </a:extLst>
                  </p:cNvPr>
                  <p:cNvCxnSpPr>
                    <a:cxnSpLocks/>
                  </p:cNvCxnSpPr>
                  <p:nvPr/>
                </p:nvCxnSpPr>
                <p:spPr>
                  <a:xfrm flipH="1" flipV="1">
                    <a:off x="7479666" y="5755157"/>
                    <a:ext cx="39631" cy="576315"/>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2" name="Straight Connector 1351">
                    <a:extLst>
                      <a:ext uri="{FF2B5EF4-FFF2-40B4-BE49-F238E27FC236}">
                        <a16:creationId xmlns:a16="http://schemas.microsoft.com/office/drawing/2014/main" id="{A56756F2-A067-47DD-A800-311AF10EA216}"/>
                      </a:ext>
                    </a:extLst>
                  </p:cNvPr>
                  <p:cNvCxnSpPr/>
                  <p:nvPr/>
                </p:nvCxnSpPr>
                <p:spPr>
                  <a:xfrm flipH="1">
                    <a:off x="6334591" y="7801075"/>
                    <a:ext cx="452636" cy="15249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3" name="Straight Connector 1352">
                    <a:extLst>
                      <a:ext uri="{FF2B5EF4-FFF2-40B4-BE49-F238E27FC236}">
                        <a16:creationId xmlns:a16="http://schemas.microsoft.com/office/drawing/2014/main" id="{562169D8-4C2E-42F4-ADAF-A6448A262B94}"/>
                      </a:ext>
                    </a:extLst>
                  </p:cNvPr>
                  <p:cNvCxnSpPr>
                    <a:cxnSpLocks/>
                  </p:cNvCxnSpPr>
                  <p:nvPr/>
                </p:nvCxnSpPr>
                <p:spPr>
                  <a:xfrm flipH="1">
                    <a:off x="6095058" y="7397656"/>
                    <a:ext cx="560066" cy="69568"/>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4" name="Straight Connector 1353">
                    <a:extLst>
                      <a:ext uri="{FF2B5EF4-FFF2-40B4-BE49-F238E27FC236}">
                        <a16:creationId xmlns:a16="http://schemas.microsoft.com/office/drawing/2014/main" id="{F74FFBD5-C15B-4741-AFEF-1B3D8F9726B2}"/>
                      </a:ext>
                    </a:extLst>
                  </p:cNvPr>
                  <p:cNvCxnSpPr>
                    <a:cxnSpLocks/>
                  </p:cNvCxnSpPr>
                  <p:nvPr/>
                </p:nvCxnSpPr>
                <p:spPr>
                  <a:xfrm flipH="1">
                    <a:off x="6409630" y="6622831"/>
                    <a:ext cx="558767" cy="608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5" name="Straight Connector 1354">
                    <a:extLst>
                      <a:ext uri="{FF2B5EF4-FFF2-40B4-BE49-F238E27FC236}">
                        <a16:creationId xmlns:a16="http://schemas.microsoft.com/office/drawing/2014/main" id="{65205631-D43A-4F4A-9F86-B82BE4680579}"/>
                      </a:ext>
                    </a:extLst>
                  </p:cNvPr>
                  <p:cNvCxnSpPr>
                    <a:cxnSpLocks/>
                  </p:cNvCxnSpPr>
                  <p:nvPr/>
                </p:nvCxnSpPr>
                <p:spPr>
                  <a:xfrm flipH="1">
                    <a:off x="6968238" y="6475550"/>
                    <a:ext cx="371936" cy="14408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6" name="Straight Connector 1355">
                    <a:extLst>
                      <a:ext uri="{FF2B5EF4-FFF2-40B4-BE49-F238E27FC236}">
                        <a16:creationId xmlns:a16="http://schemas.microsoft.com/office/drawing/2014/main" id="{773FD373-2D8C-4F76-8396-A21558D4B503}"/>
                      </a:ext>
                    </a:extLst>
                  </p:cNvPr>
                  <p:cNvCxnSpPr>
                    <a:cxnSpLocks/>
                  </p:cNvCxnSpPr>
                  <p:nvPr/>
                </p:nvCxnSpPr>
                <p:spPr>
                  <a:xfrm flipH="1">
                    <a:off x="6649303" y="7208751"/>
                    <a:ext cx="428551" cy="185703"/>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7" name="Straight Connector 1356">
                    <a:extLst>
                      <a:ext uri="{FF2B5EF4-FFF2-40B4-BE49-F238E27FC236}">
                        <a16:creationId xmlns:a16="http://schemas.microsoft.com/office/drawing/2014/main" id="{48484443-B38C-42BC-A649-61878F730108}"/>
                      </a:ext>
                    </a:extLst>
                  </p:cNvPr>
                  <p:cNvCxnSpPr>
                    <a:cxnSpLocks/>
                  </p:cNvCxnSpPr>
                  <p:nvPr/>
                </p:nvCxnSpPr>
                <p:spPr>
                  <a:xfrm flipH="1">
                    <a:off x="7083357" y="7000636"/>
                    <a:ext cx="270027" cy="201712"/>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8" name="Straight Connector 1357">
                    <a:extLst>
                      <a:ext uri="{FF2B5EF4-FFF2-40B4-BE49-F238E27FC236}">
                        <a16:creationId xmlns:a16="http://schemas.microsoft.com/office/drawing/2014/main" id="{BB8750E6-A8A0-49B3-AD9B-E2AAE6C763B0}"/>
                      </a:ext>
                    </a:extLst>
                  </p:cNvPr>
                  <p:cNvCxnSpPr>
                    <a:cxnSpLocks/>
                  </p:cNvCxnSpPr>
                  <p:nvPr/>
                </p:nvCxnSpPr>
                <p:spPr>
                  <a:xfrm flipH="1">
                    <a:off x="7338128" y="6331469"/>
                    <a:ext cx="183217" cy="144081"/>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9" name="Straight Connector 1358">
                    <a:extLst>
                      <a:ext uri="{FF2B5EF4-FFF2-40B4-BE49-F238E27FC236}">
                        <a16:creationId xmlns:a16="http://schemas.microsoft.com/office/drawing/2014/main" id="{C0915605-9DA9-49F9-A562-590474C8811C}"/>
                      </a:ext>
                    </a:extLst>
                  </p:cNvPr>
                  <p:cNvCxnSpPr>
                    <a:cxnSpLocks/>
                  </p:cNvCxnSpPr>
                  <p:nvPr/>
                </p:nvCxnSpPr>
                <p:spPr>
                  <a:xfrm flipH="1">
                    <a:off x="6785181" y="7560942"/>
                    <a:ext cx="313433" cy="240134"/>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0" name="Straight Connector 1359">
                    <a:extLst>
                      <a:ext uri="{FF2B5EF4-FFF2-40B4-BE49-F238E27FC236}">
                        <a16:creationId xmlns:a16="http://schemas.microsoft.com/office/drawing/2014/main" id="{3EC1BF12-3067-4DD9-917F-2B9D42581BB6}"/>
                      </a:ext>
                    </a:extLst>
                  </p:cNvPr>
                  <p:cNvCxnSpPr/>
                  <p:nvPr/>
                </p:nvCxnSpPr>
                <p:spPr>
                  <a:xfrm>
                    <a:off x="4625725" y="5760690"/>
                    <a:ext cx="69826"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1" name="Straight Connector 1360">
                    <a:extLst>
                      <a:ext uri="{FF2B5EF4-FFF2-40B4-BE49-F238E27FC236}">
                        <a16:creationId xmlns:a16="http://schemas.microsoft.com/office/drawing/2014/main" id="{ADE58E9F-BE44-4F5A-9CFF-1AACE4063588}"/>
                      </a:ext>
                    </a:extLst>
                  </p:cNvPr>
                  <p:cNvCxnSpPr>
                    <a:cxnSpLocks/>
                  </p:cNvCxnSpPr>
                  <p:nvPr/>
                </p:nvCxnSpPr>
                <p:spPr>
                  <a:xfrm>
                    <a:off x="4713636" y="5760690"/>
                    <a:ext cx="273642"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2" name="Straight Connector 1361">
                    <a:extLst>
                      <a:ext uri="{FF2B5EF4-FFF2-40B4-BE49-F238E27FC236}">
                        <a16:creationId xmlns:a16="http://schemas.microsoft.com/office/drawing/2014/main" id="{D1030D59-A2F6-4BCD-B20E-2B3E9D6999DE}"/>
                      </a:ext>
                    </a:extLst>
                  </p:cNvPr>
                  <p:cNvCxnSpPr>
                    <a:cxnSpLocks/>
                  </p:cNvCxnSpPr>
                  <p:nvPr/>
                </p:nvCxnSpPr>
                <p:spPr>
                  <a:xfrm>
                    <a:off x="4987278" y="5760690"/>
                    <a:ext cx="473684"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3" name="Straight Connector 1362">
                    <a:extLst>
                      <a:ext uri="{FF2B5EF4-FFF2-40B4-BE49-F238E27FC236}">
                        <a16:creationId xmlns:a16="http://schemas.microsoft.com/office/drawing/2014/main" id="{D2330AB5-38D8-4545-8262-3FEFDFE6539E}"/>
                      </a:ext>
                    </a:extLst>
                  </p:cNvPr>
                  <p:cNvCxnSpPr>
                    <a:cxnSpLocks/>
                  </p:cNvCxnSpPr>
                  <p:nvPr/>
                </p:nvCxnSpPr>
                <p:spPr>
                  <a:xfrm>
                    <a:off x="5466625" y="5760690"/>
                    <a:ext cx="632208"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4" name="Straight Connector 1363">
                    <a:extLst>
                      <a:ext uri="{FF2B5EF4-FFF2-40B4-BE49-F238E27FC236}">
                        <a16:creationId xmlns:a16="http://schemas.microsoft.com/office/drawing/2014/main" id="{C15CB069-8BA1-40E5-9CE3-F6BAA9AE4CA9}"/>
                      </a:ext>
                    </a:extLst>
                  </p:cNvPr>
                  <p:cNvCxnSpPr>
                    <a:cxnSpLocks/>
                  </p:cNvCxnSpPr>
                  <p:nvPr/>
                </p:nvCxnSpPr>
                <p:spPr>
                  <a:xfrm>
                    <a:off x="6093172" y="5760690"/>
                    <a:ext cx="632208"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5" name="Straight Connector 1364">
                    <a:extLst>
                      <a:ext uri="{FF2B5EF4-FFF2-40B4-BE49-F238E27FC236}">
                        <a16:creationId xmlns:a16="http://schemas.microsoft.com/office/drawing/2014/main" id="{5F5337D4-BD44-4B47-B6D6-087E9BC5E0DA}"/>
                      </a:ext>
                    </a:extLst>
                  </p:cNvPr>
                  <p:cNvCxnSpPr>
                    <a:cxnSpLocks/>
                  </p:cNvCxnSpPr>
                  <p:nvPr/>
                </p:nvCxnSpPr>
                <p:spPr>
                  <a:xfrm>
                    <a:off x="6736703" y="5760690"/>
                    <a:ext cx="473684"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6" name="Straight Connector 1365">
                    <a:extLst>
                      <a:ext uri="{FF2B5EF4-FFF2-40B4-BE49-F238E27FC236}">
                        <a16:creationId xmlns:a16="http://schemas.microsoft.com/office/drawing/2014/main" id="{A4500797-618E-4611-B934-A90ED5B207BD}"/>
                      </a:ext>
                    </a:extLst>
                  </p:cNvPr>
                  <p:cNvCxnSpPr>
                    <a:cxnSpLocks/>
                  </p:cNvCxnSpPr>
                  <p:nvPr/>
                </p:nvCxnSpPr>
                <p:spPr>
                  <a:xfrm>
                    <a:off x="7208501" y="5760690"/>
                    <a:ext cx="273642"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7" name="Straight Connector 1366">
                    <a:extLst>
                      <a:ext uri="{FF2B5EF4-FFF2-40B4-BE49-F238E27FC236}">
                        <a16:creationId xmlns:a16="http://schemas.microsoft.com/office/drawing/2014/main" id="{B81AFDE4-6505-4943-9342-525B7DDBCFAD}"/>
                      </a:ext>
                    </a:extLst>
                  </p:cNvPr>
                  <p:cNvCxnSpPr/>
                  <p:nvPr/>
                </p:nvCxnSpPr>
                <p:spPr>
                  <a:xfrm>
                    <a:off x="7478369" y="5760690"/>
                    <a:ext cx="69826"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8" name="Straight Connector 1367">
                    <a:extLst>
                      <a:ext uri="{FF2B5EF4-FFF2-40B4-BE49-F238E27FC236}">
                        <a16:creationId xmlns:a16="http://schemas.microsoft.com/office/drawing/2014/main" id="{12B04727-4706-4143-BFAD-61145E203749}"/>
                      </a:ext>
                    </a:extLst>
                  </p:cNvPr>
                  <p:cNvCxnSpPr>
                    <a:cxnSpLocks/>
                  </p:cNvCxnSpPr>
                  <p:nvPr/>
                </p:nvCxnSpPr>
                <p:spPr>
                  <a:xfrm>
                    <a:off x="5785559" y="6685995"/>
                    <a:ext cx="632208"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9" name="Straight Connector 1368">
                    <a:extLst>
                      <a:ext uri="{FF2B5EF4-FFF2-40B4-BE49-F238E27FC236}">
                        <a16:creationId xmlns:a16="http://schemas.microsoft.com/office/drawing/2014/main" id="{A80B5D49-4447-4D85-AB10-6778843B0DBC}"/>
                      </a:ext>
                    </a:extLst>
                  </p:cNvPr>
                  <p:cNvCxnSpPr>
                    <a:cxnSpLocks/>
                  </p:cNvCxnSpPr>
                  <p:nvPr/>
                </p:nvCxnSpPr>
                <p:spPr>
                  <a:xfrm>
                    <a:off x="5785560" y="4828980"/>
                    <a:ext cx="623716"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70" name="Straight Connector 1369">
                    <a:extLst>
                      <a:ext uri="{FF2B5EF4-FFF2-40B4-BE49-F238E27FC236}">
                        <a16:creationId xmlns:a16="http://schemas.microsoft.com/office/drawing/2014/main" id="{95BC9D46-4DFD-437B-B630-A2D8FDCB39B2}"/>
                      </a:ext>
                    </a:extLst>
                  </p:cNvPr>
                  <p:cNvCxnSpPr>
                    <a:cxnSpLocks/>
                  </p:cNvCxnSpPr>
                  <p:nvPr/>
                </p:nvCxnSpPr>
                <p:spPr>
                  <a:xfrm>
                    <a:off x="5855383" y="3557885"/>
                    <a:ext cx="477459" cy="0"/>
                  </a:xfrm>
                  <a:prstGeom prst="line">
                    <a:avLst/>
                  </a:prstGeom>
                  <a:ln>
                    <a:solidFill>
                      <a:schemeClr val="bg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ABBDE654-3147-460A-B9D8-C3400FC0677C}"/>
                    </a:ext>
                  </a:extLst>
                </p:cNvPr>
                <p:cNvGrpSpPr/>
                <p:nvPr/>
              </p:nvGrpSpPr>
              <p:grpSpPr>
                <a:xfrm>
                  <a:off x="4464569" y="1879548"/>
                  <a:ext cx="3309736" cy="3119186"/>
                  <a:chOff x="4439476" y="1552711"/>
                  <a:chExt cx="3309736" cy="3119186"/>
                </a:xfrm>
              </p:grpSpPr>
              <p:cxnSp>
                <p:nvCxnSpPr>
                  <p:cNvPr id="434" name="Straight Connector 433">
                    <a:extLst>
                      <a:ext uri="{FF2B5EF4-FFF2-40B4-BE49-F238E27FC236}">
                        <a16:creationId xmlns:a16="http://schemas.microsoft.com/office/drawing/2014/main" id="{7789F819-22EF-4730-AFA5-490283ED44DB}"/>
                      </a:ext>
                    </a:extLst>
                  </p:cNvPr>
                  <p:cNvCxnSpPr>
                    <a:cxnSpLocks/>
                  </p:cNvCxnSpPr>
                  <p:nvPr/>
                </p:nvCxnSpPr>
                <p:spPr>
                  <a:xfrm>
                    <a:off x="5811518" y="4644126"/>
                    <a:ext cx="559524" cy="0"/>
                  </a:xfrm>
                  <a:prstGeom prst="line">
                    <a:avLst/>
                  </a:prstGeom>
                  <a:ln>
                    <a:solidFill>
                      <a:schemeClr val="accent1">
                        <a:alpha val="28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6" name="Oval 435">
                    <a:extLst>
                      <a:ext uri="{FF2B5EF4-FFF2-40B4-BE49-F238E27FC236}">
                        <a16:creationId xmlns:a16="http://schemas.microsoft.com/office/drawing/2014/main" id="{EE99B072-FD4B-4E83-9D46-855484623928}"/>
                      </a:ext>
                    </a:extLst>
                  </p:cNvPr>
                  <p:cNvSpPr/>
                  <p:nvPr/>
                </p:nvSpPr>
                <p:spPr bwMode="auto">
                  <a:xfrm>
                    <a:off x="5253869" y="1661467"/>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a</a:t>
                    </a:r>
                  </a:p>
                </p:txBody>
              </p:sp>
              <p:sp>
                <p:nvSpPr>
                  <p:cNvPr id="437" name="Oval 436">
                    <a:extLst>
                      <a:ext uri="{FF2B5EF4-FFF2-40B4-BE49-F238E27FC236}">
                        <a16:creationId xmlns:a16="http://schemas.microsoft.com/office/drawing/2014/main" id="{2D8FE58D-6357-43C4-BC69-268E79C38C25}"/>
                      </a:ext>
                    </a:extLst>
                  </p:cNvPr>
                  <p:cNvSpPr/>
                  <p:nvPr/>
                </p:nvSpPr>
                <p:spPr bwMode="auto">
                  <a:xfrm flipH="1">
                    <a:off x="6066225" y="1885750"/>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c</a:t>
                    </a:r>
                  </a:p>
                </p:txBody>
              </p:sp>
              <p:sp>
                <p:nvSpPr>
                  <p:cNvPr id="438" name="Oval 437">
                    <a:extLst>
                      <a:ext uri="{FF2B5EF4-FFF2-40B4-BE49-F238E27FC236}">
                        <a16:creationId xmlns:a16="http://schemas.microsoft.com/office/drawing/2014/main" id="{E5CBC887-6C0E-473A-8D9D-16622537A5B0}"/>
                      </a:ext>
                    </a:extLst>
                  </p:cNvPr>
                  <p:cNvSpPr/>
                  <p:nvPr/>
                </p:nvSpPr>
                <p:spPr bwMode="auto">
                  <a:xfrm>
                    <a:off x="4439476" y="3080072"/>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g</a:t>
                    </a:r>
                  </a:p>
                </p:txBody>
              </p:sp>
              <p:sp>
                <p:nvSpPr>
                  <p:cNvPr id="439" name="Oval 438">
                    <a:extLst>
                      <a:ext uri="{FF2B5EF4-FFF2-40B4-BE49-F238E27FC236}">
                        <a16:creationId xmlns:a16="http://schemas.microsoft.com/office/drawing/2014/main" id="{67691748-8580-4761-B4FF-83091FF0C7A8}"/>
                      </a:ext>
                    </a:extLst>
                  </p:cNvPr>
                  <p:cNvSpPr/>
                  <p:nvPr/>
                </p:nvSpPr>
                <p:spPr bwMode="auto">
                  <a:xfrm flipH="1">
                    <a:off x="4896907" y="208128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e</a:t>
                    </a:r>
                  </a:p>
                </p:txBody>
              </p:sp>
              <p:sp>
                <p:nvSpPr>
                  <p:cNvPr id="440" name="Oval 439">
                    <a:extLst>
                      <a:ext uri="{FF2B5EF4-FFF2-40B4-BE49-F238E27FC236}">
                        <a16:creationId xmlns:a16="http://schemas.microsoft.com/office/drawing/2014/main" id="{0AE20277-E2B6-47AC-8BE4-9C664C410335}"/>
                      </a:ext>
                    </a:extLst>
                  </p:cNvPr>
                  <p:cNvSpPr/>
                  <p:nvPr/>
                </p:nvSpPr>
                <p:spPr bwMode="auto">
                  <a:xfrm>
                    <a:off x="4602897" y="2581531"/>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f</a:t>
                    </a:r>
                  </a:p>
                </p:txBody>
              </p:sp>
              <p:sp>
                <p:nvSpPr>
                  <p:cNvPr id="441" name="Oval 440">
                    <a:extLst>
                      <a:ext uri="{FF2B5EF4-FFF2-40B4-BE49-F238E27FC236}">
                        <a16:creationId xmlns:a16="http://schemas.microsoft.com/office/drawing/2014/main" id="{DAC49377-1ABC-4973-9C4C-BD175ABFDCCA}"/>
                      </a:ext>
                    </a:extLst>
                  </p:cNvPr>
                  <p:cNvSpPr/>
                  <p:nvPr/>
                </p:nvSpPr>
                <p:spPr bwMode="auto">
                  <a:xfrm>
                    <a:off x="5414140" y="1941167"/>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e</a:t>
                    </a:r>
                  </a:p>
                </p:txBody>
              </p:sp>
              <p:sp>
                <p:nvSpPr>
                  <p:cNvPr id="442" name="Oval 441">
                    <a:extLst>
                      <a:ext uri="{FF2B5EF4-FFF2-40B4-BE49-F238E27FC236}">
                        <a16:creationId xmlns:a16="http://schemas.microsoft.com/office/drawing/2014/main" id="{BB39CBFE-26D1-4A78-88AB-4B93FE4090BD}"/>
                      </a:ext>
                    </a:extLst>
                  </p:cNvPr>
                  <p:cNvSpPr/>
                  <p:nvPr/>
                </p:nvSpPr>
                <p:spPr bwMode="auto">
                  <a:xfrm flipH="1">
                    <a:off x="5038551" y="2480330"/>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h</a:t>
                    </a:r>
                  </a:p>
                </p:txBody>
              </p:sp>
              <p:sp>
                <p:nvSpPr>
                  <p:cNvPr id="443" name="Oval 442">
                    <a:extLst>
                      <a:ext uri="{FF2B5EF4-FFF2-40B4-BE49-F238E27FC236}">
                        <a16:creationId xmlns:a16="http://schemas.microsoft.com/office/drawing/2014/main" id="{D75B76B0-0595-4EF2-9BAE-FF9CA8076D74}"/>
                      </a:ext>
                    </a:extLst>
                  </p:cNvPr>
                  <p:cNvSpPr/>
                  <p:nvPr/>
                </p:nvSpPr>
                <p:spPr bwMode="auto">
                  <a:xfrm>
                    <a:off x="4757630" y="3076220"/>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k</a:t>
                    </a:r>
                  </a:p>
                </p:txBody>
              </p:sp>
              <p:sp>
                <p:nvSpPr>
                  <p:cNvPr id="444" name="Oval 443">
                    <a:extLst>
                      <a:ext uri="{FF2B5EF4-FFF2-40B4-BE49-F238E27FC236}">
                        <a16:creationId xmlns:a16="http://schemas.microsoft.com/office/drawing/2014/main" id="{048EDE05-FE94-4ABC-83EA-DE99BDC930CE}"/>
                      </a:ext>
                    </a:extLst>
                  </p:cNvPr>
                  <p:cNvSpPr/>
                  <p:nvPr/>
                </p:nvSpPr>
                <p:spPr bwMode="auto">
                  <a:xfrm>
                    <a:off x="5038551" y="3669165"/>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l</a:t>
                    </a:r>
                  </a:p>
                </p:txBody>
              </p:sp>
              <p:sp>
                <p:nvSpPr>
                  <p:cNvPr id="445" name="Oval 444">
                    <a:extLst>
                      <a:ext uri="{FF2B5EF4-FFF2-40B4-BE49-F238E27FC236}">
                        <a16:creationId xmlns:a16="http://schemas.microsoft.com/office/drawing/2014/main" id="{1A84F93A-9510-48E0-83F3-16609AC258C2}"/>
                      </a:ext>
                    </a:extLst>
                  </p:cNvPr>
                  <p:cNvSpPr/>
                  <p:nvPr/>
                </p:nvSpPr>
                <p:spPr bwMode="auto">
                  <a:xfrm>
                    <a:off x="5320439" y="3080072"/>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46" name="Oval 445">
                    <a:extLst>
                      <a:ext uri="{FF2B5EF4-FFF2-40B4-BE49-F238E27FC236}">
                        <a16:creationId xmlns:a16="http://schemas.microsoft.com/office/drawing/2014/main" id="{E6ED8AAA-244D-4B7B-AF04-0B9C1FBEE47E}"/>
                      </a:ext>
                    </a:extLst>
                  </p:cNvPr>
                  <p:cNvSpPr/>
                  <p:nvPr/>
                </p:nvSpPr>
                <p:spPr bwMode="auto">
                  <a:xfrm flipH="1">
                    <a:off x="4905144" y="4076466"/>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n</a:t>
                    </a:r>
                  </a:p>
                </p:txBody>
              </p:sp>
              <p:sp>
                <p:nvSpPr>
                  <p:cNvPr id="447" name="Oval 446">
                    <a:extLst>
                      <a:ext uri="{FF2B5EF4-FFF2-40B4-BE49-F238E27FC236}">
                        <a16:creationId xmlns:a16="http://schemas.microsoft.com/office/drawing/2014/main" id="{A3AD3F24-9423-4400-A97F-D15BA1957EEA}"/>
                      </a:ext>
                    </a:extLst>
                  </p:cNvPr>
                  <p:cNvSpPr/>
                  <p:nvPr/>
                </p:nvSpPr>
                <p:spPr bwMode="auto">
                  <a:xfrm>
                    <a:off x="5697498" y="3728212"/>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j</a:t>
                    </a:r>
                  </a:p>
                </p:txBody>
              </p:sp>
              <p:sp>
                <p:nvSpPr>
                  <p:cNvPr id="448" name="Oval 447">
                    <a:extLst>
                      <a:ext uri="{FF2B5EF4-FFF2-40B4-BE49-F238E27FC236}">
                        <a16:creationId xmlns:a16="http://schemas.microsoft.com/office/drawing/2014/main" id="{3E76127D-1A54-4669-A364-FD6FC3A310D2}"/>
                      </a:ext>
                    </a:extLst>
                  </p:cNvPr>
                  <p:cNvSpPr/>
                  <p:nvPr/>
                </p:nvSpPr>
                <p:spPr bwMode="auto">
                  <a:xfrm>
                    <a:off x="5404286" y="4210477"/>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m</a:t>
                    </a:r>
                  </a:p>
                </p:txBody>
              </p:sp>
              <p:sp>
                <p:nvSpPr>
                  <p:cNvPr id="449" name="Oval 448">
                    <a:extLst>
                      <a:ext uri="{FF2B5EF4-FFF2-40B4-BE49-F238E27FC236}">
                        <a16:creationId xmlns:a16="http://schemas.microsoft.com/office/drawing/2014/main" id="{D2EB44FA-4591-45EA-B7C7-536E0C14083E}"/>
                      </a:ext>
                    </a:extLst>
                  </p:cNvPr>
                  <p:cNvSpPr/>
                  <p:nvPr/>
                </p:nvSpPr>
                <p:spPr bwMode="auto">
                  <a:xfrm flipH="1">
                    <a:off x="6721855" y="1933378"/>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o</a:t>
                    </a:r>
                  </a:p>
                </p:txBody>
              </p:sp>
              <p:sp>
                <p:nvSpPr>
                  <p:cNvPr id="450" name="Oval 449">
                    <a:extLst>
                      <a:ext uri="{FF2B5EF4-FFF2-40B4-BE49-F238E27FC236}">
                        <a16:creationId xmlns:a16="http://schemas.microsoft.com/office/drawing/2014/main" id="{164CEF22-13FC-4DD7-9D22-60CB9E8822B3}"/>
                      </a:ext>
                    </a:extLst>
                  </p:cNvPr>
                  <p:cNvSpPr/>
                  <p:nvPr/>
                </p:nvSpPr>
                <p:spPr bwMode="auto">
                  <a:xfrm flipH="1">
                    <a:off x="7093903" y="248227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s</a:t>
                    </a:r>
                  </a:p>
                </p:txBody>
              </p:sp>
              <p:sp>
                <p:nvSpPr>
                  <p:cNvPr id="451" name="Oval 450">
                    <a:extLst>
                      <a:ext uri="{FF2B5EF4-FFF2-40B4-BE49-F238E27FC236}">
                        <a16:creationId xmlns:a16="http://schemas.microsoft.com/office/drawing/2014/main" id="{A690050A-F8AB-46A6-A698-39EB573A1B64}"/>
                      </a:ext>
                    </a:extLst>
                  </p:cNvPr>
                  <p:cNvSpPr/>
                  <p:nvPr/>
                </p:nvSpPr>
                <p:spPr bwMode="auto">
                  <a:xfrm flipH="1">
                    <a:off x="6438284" y="2429090"/>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r</a:t>
                    </a:r>
                  </a:p>
                </p:txBody>
              </p:sp>
              <p:sp>
                <p:nvSpPr>
                  <p:cNvPr id="452" name="Oval 451">
                    <a:extLst>
                      <a:ext uri="{FF2B5EF4-FFF2-40B4-BE49-F238E27FC236}">
                        <a16:creationId xmlns:a16="http://schemas.microsoft.com/office/drawing/2014/main" id="{8122FEAF-B36A-4BC2-80C7-48FF3C6E1801}"/>
                      </a:ext>
                    </a:extLst>
                  </p:cNvPr>
                  <p:cNvSpPr/>
                  <p:nvPr/>
                </p:nvSpPr>
                <p:spPr bwMode="auto">
                  <a:xfrm flipH="1">
                    <a:off x="6812017" y="307568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t</a:t>
                    </a:r>
                  </a:p>
                </p:txBody>
              </p:sp>
              <p:sp>
                <p:nvSpPr>
                  <p:cNvPr id="453" name="Oval 452">
                    <a:extLst>
                      <a:ext uri="{FF2B5EF4-FFF2-40B4-BE49-F238E27FC236}">
                        <a16:creationId xmlns:a16="http://schemas.microsoft.com/office/drawing/2014/main" id="{706E3BF7-E9E9-4BC0-90B2-0B0008B25924}"/>
                      </a:ext>
                    </a:extLst>
                  </p:cNvPr>
                  <p:cNvSpPr/>
                  <p:nvPr/>
                </p:nvSpPr>
                <p:spPr bwMode="auto">
                  <a:xfrm flipH="1">
                    <a:off x="7533808" y="2581528"/>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v</a:t>
                    </a:r>
                  </a:p>
                </p:txBody>
              </p:sp>
              <p:sp>
                <p:nvSpPr>
                  <p:cNvPr id="454" name="Oval 453">
                    <a:extLst>
                      <a:ext uri="{FF2B5EF4-FFF2-40B4-BE49-F238E27FC236}">
                        <a16:creationId xmlns:a16="http://schemas.microsoft.com/office/drawing/2014/main" id="{E0F0DD19-523A-4028-8848-872699725529}"/>
                      </a:ext>
                    </a:extLst>
                  </p:cNvPr>
                  <p:cNvSpPr/>
                  <p:nvPr/>
                </p:nvSpPr>
                <p:spPr bwMode="auto">
                  <a:xfrm flipH="1">
                    <a:off x="6438284" y="3716017"/>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w</a:t>
                    </a:r>
                  </a:p>
                </p:txBody>
              </p:sp>
              <p:sp>
                <p:nvSpPr>
                  <p:cNvPr id="455" name="Oval 454">
                    <a:extLst>
                      <a:ext uri="{FF2B5EF4-FFF2-40B4-BE49-F238E27FC236}">
                        <a16:creationId xmlns:a16="http://schemas.microsoft.com/office/drawing/2014/main" id="{916DD571-2B4A-480E-A968-75820118B75B}"/>
                      </a:ext>
                    </a:extLst>
                  </p:cNvPr>
                  <p:cNvSpPr/>
                  <p:nvPr/>
                </p:nvSpPr>
                <p:spPr bwMode="auto">
                  <a:xfrm flipH="1">
                    <a:off x="7533465" y="3574537"/>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x</a:t>
                    </a:r>
                  </a:p>
                </p:txBody>
              </p:sp>
              <p:sp>
                <p:nvSpPr>
                  <p:cNvPr id="456" name="Oval 455">
                    <a:extLst>
                      <a:ext uri="{FF2B5EF4-FFF2-40B4-BE49-F238E27FC236}">
                        <a16:creationId xmlns:a16="http://schemas.microsoft.com/office/drawing/2014/main" id="{56E801C6-A5D0-4B97-9A8A-89596EF054EA}"/>
                      </a:ext>
                    </a:extLst>
                  </p:cNvPr>
                  <p:cNvSpPr/>
                  <p:nvPr/>
                </p:nvSpPr>
                <p:spPr bwMode="auto">
                  <a:xfrm flipH="1">
                    <a:off x="6066225" y="4257327"/>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bb</a:t>
                    </a:r>
                  </a:p>
                </p:txBody>
              </p:sp>
              <p:sp>
                <p:nvSpPr>
                  <p:cNvPr id="457" name="Oval 456">
                    <a:extLst>
                      <a:ext uri="{FF2B5EF4-FFF2-40B4-BE49-F238E27FC236}">
                        <a16:creationId xmlns:a16="http://schemas.microsoft.com/office/drawing/2014/main" id="{D6CFBE6A-FB6F-4C0D-BCC2-4DFA75C07E64}"/>
                      </a:ext>
                    </a:extLst>
                  </p:cNvPr>
                  <p:cNvSpPr/>
                  <p:nvPr/>
                </p:nvSpPr>
                <p:spPr bwMode="auto">
                  <a:xfrm flipH="1">
                    <a:off x="7228340" y="4087158"/>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y</a:t>
                    </a:r>
                  </a:p>
                </p:txBody>
              </p:sp>
              <p:sp>
                <p:nvSpPr>
                  <p:cNvPr id="458" name="Oval 457">
                    <a:extLst>
                      <a:ext uri="{FF2B5EF4-FFF2-40B4-BE49-F238E27FC236}">
                        <a16:creationId xmlns:a16="http://schemas.microsoft.com/office/drawing/2014/main" id="{2F420E40-0171-43BD-A3D4-678E129EADC8}"/>
                      </a:ext>
                    </a:extLst>
                  </p:cNvPr>
                  <p:cNvSpPr/>
                  <p:nvPr/>
                </p:nvSpPr>
                <p:spPr bwMode="auto">
                  <a:xfrm flipH="1">
                    <a:off x="6718314" y="4217985"/>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aa</a:t>
                    </a:r>
                  </a:p>
                </p:txBody>
              </p:sp>
              <p:sp>
                <p:nvSpPr>
                  <p:cNvPr id="459" name="Oval 458">
                    <a:extLst>
                      <a:ext uri="{FF2B5EF4-FFF2-40B4-BE49-F238E27FC236}">
                        <a16:creationId xmlns:a16="http://schemas.microsoft.com/office/drawing/2014/main" id="{0EACADD9-5326-46A4-BABB-8602814E7A8D}"/>
                      </a:ext>
                    </a:extLst>
                  </p:cNvPr>
                  <p:cNvSpPr/>
                  <p:nvPr/>
                </p:nvSpPr>
                <p:spPr bwMode="auto">
                  <a:xfrm flipH="1">
                    <a:off x="6344581" y="4602849"/>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cc</a:t>
                    </a:r>
                  </a:p>
                </p:txBody>
              </p:sp>
              <p:sp>
                <p:nvSpPr>
                  <p:cNvPr id="460" name="Oval 459">
                    <a:extLst>
                      <a:ext uri="{FF2B5EF4-FFF2-40B4-BE49-F238E27FC236}">
                        <a16:creationId xmlns:a16="http://schemas.microsoft.com/office/drawing/2014/main" id="{06A0F236-B430-4E62-8701-C8F3684645A0}"/>
                      </a:ext>
                    </a:extLst>
                  </p:cNvPr>
                  <p:cNvSpPr/>
                  <p:nvPr/>
                </p:nvSpPr>
                <p:spPr bwMode="auto">
                  <a:xfrm flipH="1">
                    <a:off x="7380132" y="3077429"/>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u</a:t>
                    </a:r>
                  </a:p>
                </p:txBody>
              </p:sp>
              <p:sp>
                <p:nvSpPr>
                  <p:cNvPr id="461" name="Oval 460">
                    <a:extLst>
                      <a:ext uri="{FF2B5EF4-FFF2-40B4-BE49-F238E27FC236}">
                        <a16:creationId xmlns:a16="http://schemas.microsoft.com/office/drawing/2014/main" id="{1137B61E-7E48-449D-A898-2EF89F603905}"/>
                      </a:ext>
                    </a:extLst>
                  </p:cNvPr>
                  <p:cNvSpPr/>
                  <p:nvPr/>
                </p:nvSpPr>
                <p:spPr bwMode="auto">
                  <a:xfrm flipH="1">
                    <a:off x="6873793" y="449982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dd</a:t>
                    </a:r>
                  </a:p>
                </p:txBody>
              </p:sp>
              <p:sp>
                <p:nvSpPr>
                  <p:cNvPr id="462" name="Oval 461">
                    <a:extLst>
                      <a:ext uri="{FF2B5EF4-FFF2-40B4-BE49-F238E27FC236}">
                        <a16:creationId xmlns:a16="http://schemas.microsoft.com/office/drawing/2014/main" id="{E1EECA82-6DF2-4FB1-872C-B8AA28DC8910}"/>
                      </a:ext>
                    </a:extLst>
                  </p:cNvPr>
                  <p:cNvSpPr/>
                  <p:nvPr/>
                </p:nvSpPr>
                <p:spPr bwMode="auto">
                  <a:xfrm rot="13310147" flipH="1">
                    <a:off x="5780078" y="1552711"/>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1</a:t>
                    </a:r>
                  </a:p>
                </p:txBody>
              </p:sp>
              <p:sp>
                <p:nvSpPr>
                  <p:cNvPr id="463" name="Oval 462">
                    <a:extLst>
                      <a:ext uri="{FF2B5EF4-FFF2-40B4-BE49-F238E27FC236}">
                        <a16:creationId xmlns:a16="http://schemas.microsoft.com/office/drawing/2014/main" id="{0A7CC8D0-4060-43EF-8BBF-C9D263659978}"/>
                      </a:ext>
                    </a:extLst>
                  </p:cNvPr>
                  <p:cNvSpPr/>
                  <p:nvPr/>
                </p:nvSpPr>
                <p:spPr bwMode="auto">
                  <a:xfrm rot="13310147" flipH="1">
                    <a:off x="5697497" y="2433480"/>
                    <a:ext cx="59293" cy="59293"/>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2</a:t>
                    </a:r>
                  </a:p>
                </p:txBody>
              </p:sp>
              <p:sp>
                <p:nvSpPr>
                  <p:cNvPr id="464" name="Oval 463">
                    <a:extLst>
                      <a:ext uri="{FF2B5EF4-FFF2-40B4-BE49-F238E27FC236}">
                        <a16:creationId xmlns:a16="http://schemas.microsoft.com/office/drawing/2014/main" id="{17891C04-04DF-4C5D-9F36-946FE020D4ED}"/>
                      </a:ext>
                    </a:extLst>
                  </p:cNvPr>
                  <p:cNvSpPr/>
                  <p:nvPr/>
                </p:nvSpPr>
                <p:spPr bwMode="auto">
                  <a:xfrm rot="13310147" flipV="1">
                    <a:off x="7097651" y="3670741"/>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4</a:t>
                    </a:r>
                  </a:p>
                </p:txBody>
              </p:sp>
              <p:sp>
                <p:nvSpPr>
                  <p:cNvPr id="465" name="Oval 464">
                    <a:extLst>
                      <a:ext uri="{FF2B5EF4-FFF2-40B4-BE49-F238E27FC236}">
                        <a16:creationId xmlns:a16="http://schemas.microsoft.com/office/drawing/2014/main" id="{07A2A331-FC4E-42D8-A57D-269F06E56922}"/>
                      </a:ext>
                    </a:extLst>
                  </p:cNvPr>
                  <p:cNvSpPr/>
                  <p:nvPr/>
                </p:nvSpPr>
                <p:spPr bwMode="auto">
                  <a:xfrm rot="13310147" flipV="1">
                    <a:off x="6874996" y="1662810"/>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3</a:t>
                    </a:r>
                  </a:p>
                </p:txBody>
              </p:sp>
              <p:sp>
                <p:nvSpPr>
                  <p:cNvPr id="466" name="Oval 465">
                    <a:extLst>
                      <a:ext uri="{FF2B5EF4-FFF2-40B4-BE49-F238E27FC236}">
                        <a16:creationId xmlns:a16="http://schemas.microsoft.com/office/drawing/2014/main" id="{D19BCCA2-5E44-4C79-A4DA-C7C9828364F9}"/>
                      </a:ext>
                    </a:extLst>
                  </p:cNvPr>
                  <p:cNvSpPr/>
                  <p:nvPr/>
                </p:nvSpPr>
                <p:spPr bwMode="auto">
                  <a:xfrm flipH="1">
                    <a:off x="6068533" y="307568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67" name="Oval 466">
                    <a:extLst>
                      <a:ext uri="{FF2B5EF4-FFF2-40B4-BE49-F238E27FC236}">
                        <a16:creationId xmlns:a16="http://schemas.microsoft.com/office/drawing/2014/main" id="{8E8E2E3F-054C-4BEE-8AA7-2D021E0D0117}"/>
                      </a:ext>
                    </a:extLst>
                  </p:cNvPr>
                  <p:cNvSpPr/>
                  <p:nvPr/>
                </p:nvSpPr>
                <p:spPr bwMode="auto">
                  <a:xfrm flipH="1">
                    <a:off x="6349964" y="1555109"/>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68" name="Oval 467">
                    <a:extLst>
                      <a:ext uri="{FF2B5EF4-FFF2-40B4-BE49-F238E27FC236}">
                        <a16:creationId xmlns:a16="http://schemas.microsoft.com/office/drawing/2014/main" id="{A4D43ECB-8350-40F1-B46E-EB2DDEAF35E8}"/>
                      </a:ext>
                    </a:extLst>
                  </p:cNvPr>
                  <p:cNvSpPr/>
                  <p:nvPr/>
                </p:nvSpPr>
                <p:spPr bwMode="auto">
                  <a:xfrm flipH="1">
                    <a:off x="7689917" y="3084083"/>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69" name="Oval 468">
                    <a:extLst>
                      <a:ext uri="{FF2B5EF4-FFF2-40B4-BE49-F238E27FC236}">
                        <a16:creationId xmlns:a16="http://schemas.microsoft.com/office/drawing/2014/main" id="{2D9E9924-B9B4-4D9B-A0A2-E6567943D2B3}"/>
                      </a:ext>
                    </a:extLst>
                  </p:cNvPr>
                  <p:cNvSpPr/>
                  <p:nvPr/>
                </p:nvSpPr>
                <p:spPr bwMode="auto">
                  <a:xfrm flipH="1">
                    <a:off x="5782901" y="461260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70" name="Oval 469">
                    <a:extLst>
                      <a:ext uri="{FF2B5EF4-FFF2-40B4-BE49-F238E27FC236}">
                        <a16:creationId xmlns:a16="http://schemas.microsoft.com/office/drawing/2014/main" id="{1155334C-F5D0-4D1B-AAF9-D73F644B4809}"/>
                      </a:ext>
                    </a:extLst>
                  </p:cNvPr>
                  <p:cNvSpPr/>
                  <p:nvPr/>
                </p:nvSpPr>
                <p:spPr bwMode="auto">
                  <a:xfrm flipH="1">
                    <a:off x="5253640" y="4494990"/>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71" name="Oval 470">
                    <a:extLst>
                      <a:ext uri="{FF2B5EF4-FFF2-40B4-BE49-F238E27FC236}">
                        <a16:creationId xmlns:a16="http://schemas.microsoft.com/office/drawing/2014/main" id="{334AA787-6945-4DA0-836F-DA8679F3DC5C}"/>
                      </a:ext>
                    </a:extLst>
                  </p:cNvPr>
                  <p:cNvSpPr/>
                  <p:nvPr/>
                </p:nvSpPr>
                <p:spPr bwMode="auto">
                  <a:xfrm flipH="1">
                    <a:off x="4602567" y="3583939"/>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endParaRPr>
                  </a:p>
                </p:txBody>
              </p:sp>
              <p:sp>
                <p:nvSpPr>
                  <p:cNvPr id="472" name="Oval 471">
                    <a:extLst>
                      <a:ext uri="{FF2B5EF4-FFF2-40B4-BE49-F238E27FC236}">
                        <a16:creationId xmlns:a16="http://schemas.microsoft.com/office/drawing/2014/main" id="{543F6730-7335-4016-87F7-61BD1059D988}"/>
                      </a:ext>
                    </a:extLst>
                  </p:cNvPr>
                  <p:cNvSpPr/>
                  <p:nvPr/>
                </p:nvSpPr>
                <p:spPr bwMode="auto">
                  <a:xfrm flipH="1">
                    <a:off x="7239795" y="2081282"/>
                    <a:ext cx="59295" cy="59295"/>
                  </a:xfrm>
                  <a:prstGeom prst="ellipse">
                    <a:avLst/>
                  </a:prstGeom>
                  <a:solidFill>
                    <a:srgbClr val="CF588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alpha val="0"/>
                          </a:srgbClr>
                        </a:solidFill>
                        <a:effectLst/>
                        <a:uLnTx/>
                        <a:uFillTx/>
                        <a:latin typeface="Segoe UI"/>
                        <a:ea typeface="Segoe UI" pitchFamily="34" charset="0"/>
                        <a:cs typeface="Segoe UI" pitchFamily="34" charset="0"/>
                      </a:rPr>
                      <a:t>p</a:t>
                    </a:r>
                  </a:p>
                </p:txBody>
              </p:sp>
              <p:sp>
                <p:nvSpPr>
                  <p:cNvPr id="474" name="Freeform: Shape 213">
                    <a:extLst>
                      <a:ext uri="{FF2B5EF4-FFF2-40B4-BE49-F238E27FC236}">
                        <a16:creationId xmlns:a16="http://schemas.microsoft.com/office/drawing/2014/main" id="{070EEDE6-1DB6-49CD-AA34-3B5C65645A76}"/>
                      </a:ext>
                    </a:extLst>
                  </p:cNvPr>
                  <p:cNvSpPr/>
                  <p:nvPr/>
                </p:nvSpPr>
                <p:spPr>
                  <a:xfrm flipH="1">
                    <a:off x="4847579" y="2867993"/>
                    <a:ext cx="2496840" cy="468341"/>
                  </a:xfrm>
                  <a:custGeom>
                    <a:avLst/>
                    <a:gdLst>
                      <a:gd name="connsiteX0" fmla="*/ 0 w 4647359"/>
                      <a:gd name="connsiteY0" fmla="*/ 0 h 1136650"/>
                      <a:gd name="connsiteX1" fmla="*/ 4647359 w 4647359"/>
                      <a:gd name="connsiteY1" fmla="*/ 0 h 1136650"/>
                      <a:gd name="connsiteX2" fmla="*/ 4647359 w 4647359"/>
                      <a:gd name="connsiteY2" fmla="*/ 1136650 h 1136650"/>
                      <a:gd name="connsiteX3" fmla="*/ 0 w 4647359"/>
                      <a:gd name="connsiteY3" fmla="*/ 1136650 h 1136650"/>
                      <a:gd name="connsiteX4" fmla="*/ 0 w 4647359"/>
                      <a:gd name="connsiteY4" fmla="*/ 0 h 1136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7359" h="1136650">
                        <a:moveTo>
                          <a:pt x="0" y="0"/>
                        </a:moveTo>
                        <a:lnTo>
                          <a:pt x="4647359" y="0"/>
                        </a:lnTo>
                        <a:lnTo>
                          <a:pt x="4647359" y="1136650"/>
                        </a:lnTo>
                        <a:lnTo>
                          <a:pt x="0" y="1136650"/>
                        </a:lnTo>
                        <a:lnTo>
                          <a:pt x="0" y="0"/>
                        </a:lnTo>
                        <a:close/>
                      </a:path>
                    </a:pathLst>
                  </a:custGeom>
                  <a:solidFill>
                    <a:srgbClr val="CF588E"/>
                  </a:solidFill>
                  <a:ln w="10795" cap="flat" cmpd="sng" algn="ctr">
                    <a:noFill/>
                    <a:prstDash val="solid"/>
                  </a:ln>
                  <a:effectLst>
                    <a:glow rad="685800">
                      <a:schemeClr val="bg1"/>
                    </a:glow>
                    <a:softEdge rad="254000"/>
                  </a:effectLst>
                </p:spPr>
                <p:txBody>
                  <a:bodyPr spcFirstLastPara="0" vert="horz" wrap="square" lIns="0" tIns="0" rIns="0" bIns="0" numCol="1" spcCol="1270" anchor="ctr" anchorCtr="0">
                    <a:sp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gradFill>
                        <a:gsLst>
                          <a:gs pos="0">
                            <a:srgbClr val="FFFFFF"/>
                          </a:gs>
                          <a:gs pos="100000">
                            <a:srgbClr val="FFFFFF"/>
                          </a:gs>
                        </a:gsLst>
                        <a:lin ang="5400000" scaled="0"/>
                      </a:gradFill>
                      <a:effectLst/>
                      <a:uLnTx/>
                      <a:uFillTx/>
                      <a:latin typeface="Segoe UI Semibold"/>
                      <a:ea typeface="+mn-ea"/>
                      <a:cs typeface="Segoe UI" panose="020B0502040204020203" pitchFamily="34" charset="0"/>
                    </a:endParaRPr>
                  </a:p>
                </p:txBody>
              </p:sp>
            </p:grpSp>
            <p:grpSp>
              <p:nvGrpSpPr>
                <p:cNvPr id="1197" name="Group 1196">
                  <a:extLst>
                    <a:ext uri="{FF2B5EF4-FFF2-40B4-BE49-F238E27FC236}">
                      <a16:creationId xmlns:a16="http://schemas.microsoft.com/office/drawing/2014/main" id="{50D22592-5592-4531-B078-9C2753BE7BB7}"/>
                    </a:ext>
                  </a:extLst>
                </p:cNvPr>
                <p:cNvGrpSpPr/>
                <p:nvPr/>
              </p:nvGrpSpPr>
              <p:grpSpPr>
                <a:xfrm>
                  <a:off x="4312787" y="1693684"/>
                  <a:ext cx="3566426" cy="3470633"/>
                  <a:chOff x="4311697" y="1366847"/>
                  <a:chExt cx="3566426" cy="3470633"/>
                </a:xfrm>
              </p:grpSpPr>
              <p:sp>
                <p:nvSpPr>
                  <p:cNvPr id="1198" name="Oval 1197" descr="globe">
                    <a:extLst>
                      <a:ext uri="{FF2B5EF4-FFF2-40B4-BE49-F238E27FC236}">
                        <a16:creationId xmlns:a16="http://schemas.microsoft.com/office/drawing/2014/main" id="{79965D89-9D9B-4A48-A541-ADCAB12144CA}"/>
                      </a:ext>
                    </a:extLst>
                  </p:cNvPr>
                  <p:cNvSpPr/>
                  <p:nvPr/>
                </p:nvSpPr>
                <p:spPr bwMode="auto">
                  <a:xfrm>
                    <a:off x="4359717" y="1366847"/>
                    <a:ext cx="3472566" cy="3470633"/>
                  </a:xfrm>
                  <a:prstGeom prst="ellipse">
                    <a:avLst/>
                  </a:prstGeom>
                  <a:solidFill>
                    <a:schemeClr val="bg1">
                      <a:alpha val="0"/>
                    </a:schemeClr>
                  </a:solid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1199" name="Oval 1198">
                    <a:extLst>
                      <a:ext uri="{FF2B5EF4-FFF2-40B4-BE49-F238E27FC236}">
                        <a16:creationId xmlns:a16="http://schemas.microsoft.com/office/drawing/2014/main" id="{9C4AB875-9E06-44EB-911B-42996C9C8FFE}"/>
                      </a:ext>
                      <a:ext uri="{C183D7F6-B498-43B3-948B-1728B52AA6E4}">
                        <adec:decorative xmlns:adec="http://schemas.microsoft.com/office/drawing/2017/decorative" val="1"/>
                      </a:ext>
                    </a:extLst>
                  </p:cNvPr>
                  <p:cNvSpPr/>
                  <p:nvPr/>
                </p:nvSpPr>
                <p:spPr>
                  <a:xfrm rot="10800000" flipH="1" flipV="1">
                    <a:off x="7786445" y="3056325"/>
                    <a:ext cx="91678" cy="91678"/>
                  </a:xfrm>
                  <a:prstGeom prst="ellipse">
                    <a:avLst/>
                  </a:prstGeom>
                  <a:gradFill flip="none" rotWithShape="1">
                    <a:gsLst>
                      <a:gs pos="0">
                        <a:srgbClr val="652D90"/>
                      </a:gs>
                      <a:gs pos="100000">
                        <a:srgbClr val="CF588E"/>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822960" rtl="0" eaLnBrk="1" fontAlgn="auto" latinLnBrk="0" hangingPunct="1">
                      <a:lnSpc>
                        <a:spcPct val="100000"/>
                      </a:lnSpc>
                      <a:spcBef>
                        <a:spcPts val="0"/>
                      </a:spcBef>
                      <a:spcAft>
                        <a:spcPts val="0"/>
                      </a:spcAft>
                      <a:buClrTx/>
                      <a:buSzTx/>
                      <a:buFontTx/>
                      <a:buNone/>
                      <a:tabLst/>
                      <a:defRPr/>
                    </a:pPr>
                    <a:endParaRPr kumimoji="0" lang="en-US" sz="162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0" name="Oval 1199">
                    <a:extLst>
                      <a:ext uri="{FF2B5EF4-FFF2-40B4-BE49-F238E27FC236}">
                        <a16:creationId xmlns:a16="http://schemas.microsoft.com/office/drawing/2014/main" id="{CECD8D9E-CB67-4DAC-B6FB-27827B0AD64A}"/>
                      </a:ext>
                      <a:ext uri="{C183D7F6-B498-43B3-948B-1728B52AA6E4}">
                        <adec:decorative xmlns:adec="http://schemas.microsoft.com/office/drawing/2017/decorative" val="1"/>
                      </a:ext>
                    </a:extLst>
                  </p:cNvPr>
                  <p:cNvSpPr/>
                  <p:nvPr/>
                </p:nvSpPr>
                <p:spPr>
                  <a:xfrm rot="10800000" flipH="1" flipV="1">
                    <a:off x="4311697" y="3056325"/>
                    <a:ext cx="91678" cy="91678"/>
                  </a:xfrm>
                  <a:prstGeom prst="ellipse">
                    <a:avLst/>
                  </a:prstGeom>
                  <a:gradFill flip="none" rotWithShape="1">
                    <a:gsLst>
                      <a:gs pos="0">
                        <a:srgbClr val="652D90"/>
                      </a:gs>
                      <a:gs pos="100000">
                        <a:srgbClr val="CF588E"/>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822960" rtl="0" eaLnBrk="1" fontAlgn="auto" latinLnBrk="0" hangingPunct="1">
                      <a:lnSpc>
                        <a:spcPct val="100000"/>
                      </a:lnSpc>
                      <a:spcBef>
                        <a:spcPts val="0"/>
                      </a:spcBef>
                      <a:spcAft>
                        <a:spcPts val="0"/>
                      </a:spcAft>
                      <a:buClrTx/>
                      <a:buSzTx/>
                      <a:buFontTx/>
                      <a:buNone/>
                      <a:tabLst/>
                      <a:defRPr/>
                    </a:pPr>
                    <a:endParaRPr kumimoji="0" lang="en-US" sz="162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371" name="Oval 1370">
                <a:extLst>
                  <a:ext uri="{FF2B5EF4-FFF2-40B4-BE49-F238E27FC236}">
                    <a16:creationId xmlns:a16="http://schemas.microsoft.com/office/drawing/2014/main" id="{8DD59EA6-D336-4CF3-A744-5495BAEF6397}"/>
                  </a:ext>
                </a:extLst>
              </p:cNvPr>
              <p:cNvSpPr/>
              <p:nvPr/>
            </p:nvSpPr>
            <p:spPr bwMode="auto">
              <a:xfrm>
                <a:off x="4580573" y="2817953"/>
                <a:ext cx="2823849" cy="1467910"/>
              </a:xfrm>
              <a:prstGeom prst="ellipse">
                <a:avLst/>
              </a:prstGeom>
              <a:solidFill>
                <a:schemeClr val="bg1"/>
              </a:solidFill>
              <a:ln>
                <a:noFill/>
                <a:headEnd type="none" w="med" len="med"/>
                <a:tailEnd type="none" w="med" len="med"/>
              </a:ln>
              <a:effectLst>
                <a:softEdge rad="317500"/>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auto"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schemeClr val="accent1"/>
                    </a:solidFill>
                    <a:effectLst/>
                    <a:uLnTx/>
                    <a:uFillTx/>
                    <a:latin typeface="Segoe UI Semibold"/>
                    <a:ea typeface="+mn-ea"/>
                    <a:cs typeface="Segoe UI"/>
                  </a:rPr>
                  <a:t>Data</a:t>
                </a:r>
              </a:p>
            </p:txBody>
          </p:sp>
        </p:grpSp>
      </p:grpSp>
      <p:sp>
        <p:nvSpPr>
          <p:cNvPr id="226" name="TextBox 225">
            <a:extLst>
              <a:ext uri="{FF2B5EF4-FFF2-40B4-BE49-F238E27FC236}">
                <a16:creationId xmlns:a16="http://schemas.microsoft.com/office/drawing/2014/main" id="{2FC29CF5-346A-4CB6-91E9-E16303AB8FCD}"/>
              </a:ext>
            </a:extLst>
          </p:cNvPr>
          <p:cNvSpPr txBox="1">
            <a:spLocks/>
          </p:cNvSpPr>
          <p:nvPr/>
        </p:nvSpPr>
        <p:spPr>
          <a:xfrm flipH="1">
            <a:off x="1269076" y="1920352"/>
            <a:ext cx="3105464" cy="914400"/>
          </a:xfrm>
          <a:prstGeom prst="rect">
            <a:avLst/>
          </a:prstGeom>
          <a:noFill/>
        </p:spPr>
        <p:txBody>
          <a:bodyPr wrap="square" lIns="0" tIns="0" rIns="0" bIns="0" rtlCol="0" anchor="t">
            <a:noAutofit/>
          </a:bodyPr>
          <a:lstStyle/>
          <a:p>
            <a:pPr marL="0" marR="0" lvl="0" indent="0" algn="r" defTabSz="914367" rtl="0" eaLnBrk="1" fontAlgn="base" latinLnBrk="0" hangingPunct="1">
              <a:lnSpc>
                <a:spcPct val="100000"/>
              </a:lnSpc>
              <a:spcBef>
                <a:spcPts val="600"/>
              </a:spcBef>
              <a:spcAft>
                <a:spcPts val="0"/>
              </a:spcAft>
              <a:buClrTx/>
              <a:buSzTx/>
              <a:buFontTx/>
              <a:buNone/>
              <a:tabLst/>
              <a:defRPr/>
            </a:pPr>
            <a:r>
              <a:rPr lang="en-US" sz="1400" dirty="0">
                <a:solidFill>
                  <a:prstClr val="black"/>
                </a:solidFill>
                <a:latin typeface="Segoe UI"/>
                <a:cs typeface="Segoe UI" panose="020B0502040204020203" pitchFamily="34" charset="0"/>
              </a:rPr>
              <a:t>Create a comprehensive Azure Cognitive Search solution with Semantic Search capabilities, AI-enriched Skillsets, and multiple indexes.</a:t>
            </a:r>
            <a:endParaRPr kumimoji="0" lang="en-US" sz="1400" b="0" i="0" u="none" strike="noStrike" kern="1200" cap="none" spc="0" normalizeH="0" baseline="30000" noProof="0" dirty="0">
              <a:ln>
                <a:noFill/>
              </a:ln>
              <a:solidFill>
                <a:prstClr val="black"/>
              </a:solidFill>
              <a:effectLst/>
              <a:uLnTx/>
              <a:uFillTx/>
              <a:latin typeface="Segoe UI"/>
              <a:ea typeface="+mn-ea"/>
              <a:cs typeface="+mn-cs"/>
            </a:endParaRPr>
          </a:p>
        </p:txBody>
      </p:sp>
    </p:spTree>
    <p:extLst>
      <p:ext uri="{BB962C8B-B14F-4D97-AF65-F5344CB8AC3E}">
        <p14:creationId xmlns:p14="http://schemas.microsoft.com/office/powerpoint/2010/main" val="57689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93">
            <a:extLst>
              <a:ext uri="{FF2B5EF4-FFF2-40B4-BE49-F238E27FC236}">
                <a16:creationId xmlns:a16="http://schemas.microsoft.com/office/drawing/2014/main" id="{AB7367DC-3F5B-6D00-9CCF-DEEBBDFE2EB1}"/>
              </a:ext>
            </a:extLst>
          </p:cNvPr>
          <p:cNvSpPr txBox="1">
            <a:spLocks noGrp="1"/>
          </p:cNvSpPr>
          <p:nvPr>
            <p:ph type="title"/>
          </p:nvPr>
        </p:nvSpPr>
        <p:spPr>
          <a:xfrm>
            <a:off x="588263" y="457200"/>
            <a:ext cx="11018520" cy="553998"/>
          </a:xfr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lvl="0" algn="ctr"/>
            <a:r>
              <a:rPr lang="en-US" noProof="0" dirty="0">
                <a:solidFill>
                  <a:schemeClr val="accent1"/>
                </a:solidFill>
              </a:rPr>
              <a:t>The Workshop Details</a:t>
            </a:r>
          </a:p>
        </p:txBody>
      </p:sp>
      <p:sp>
        <p:nvSpPr>
          <p:cNvPr id="4" name="Rectangle 3">
            <a:extLst>
              <a:ext uri="{FF2B5EF4-FFF2-40B4-BE49-F238E27FC236}">
                <a16:creationId xmlns:a16="http://schemas.microsoft.com/office/drawing/2014/main" id="{282D17CE-6F89-80A4-EEC4-B09A26F4BAF7}"/>
              </a:ext>
            </a:extLst>
          </p:cNvPr>
          <p:cNvSpPr/>
          <p:nvPr/>
        </p:nvSpPr>
        <p:spPr bwMode="auto">
          <a:xfrm>
            <a:off x="3349191" y="1220620"/>
            <a:ext cx="7677707" cy="62297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Build a working POC with </a:t>
            </a:r>
            <a:r>
              <a:rPr lang="en-US" sz="1400" i="1" dirty="0">
                <a:solidFill>
                  <a:schemeClr val="tx1"/>
                </a:solidFill>
                <a:latin typeface="Segoe UI Semibold"/>
                <a:cs typeface="Segoe UI" panose="020B0502040204020203" pitchFamily="34" charset="0"/>
              </a:rPr>
              <a:t>your own data </a:t>
            </a: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in </a:t>
            </a:r>
            <a:r>
              <a:rPr lang="en-US" sz="1400" i="1" dirty="0">
                <a:solidFill>
                  <a:schemeClr val="tx1"/>
                </a:solidFill>
                <a:latin typeface="Segoe UI Semibold"/>
                <a:cs typeface="Segoe UI" panose="020B0502040204020203" pitchFamily="34" charset="0"/>
              </a:rPr>
              <a:t>your </a:t>
            </a:r>
            <a:r>
              <a:rPr lang="en-US" sz="1400" dirty="0">
                <a:solidFill>
                  <a:schemeClr val="tx1"/>
                </a:solidFill>
                <a:latin typeface="Segoe UI Semibold"/>
                <a:cs typeface="Segoe UI" panose="020B0502040204020203" pitchFamily="34" charset="0"/>
              </a:rPr>
              <a:t>Azure </a:t>
            </a: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tenant</a:t>
            </a:r>
            <a:endParaRPr kumimoji="0" lang="en-US" sz="1400" b="0" i="0" u="none" strike="noStrike" kern="1200" cap="none" spc="0" normalizeH="0" baseline="0" noProof="0" dirty="0">
              <a:ln>
                <a:noFill/>
              </a:ln>
              <a:solidFill>
                <a:schemeClr val="tx1"/>
              </a:solidFill>
              <a:effectLst/>
              <a:uLnTx/>
              <a:uFillTx/>
              <a:latin typeface="Segoe UI"/>
              <a:ea typeface="+mn-ea"/>
              <a:cs typeface="Segoe UI" panose="020B0502040204020203" pitchFamily="34" charset="0"/>
            </a:endParaRPr>
          </a:p>
        </p:txBody>
      </p:sp>
      <p:sp>
        <p:nvSpPr>
          <p:cNvPr id="7" name="Rectangle 6">
            <a:extLst>
              <a:ext uri="{FF2B5EF4-FFF2-40B4-BE49-F238E27FC236}">
                <a16:creationId xmlns:a16="http://schemas.microsoft.com/office/drawing/2014/main" id="{9502B50C-3824-EBB0-A956-37688DFCE41D}"/>
              </a:ext>
            </a:extLst>
          </p:cNvPr>
          <p:cNvSpPr/>
          <p:nvPr/>
        </p:nvSpPr>
        <p:spPr bwMode="auto">
          <a:xfrm>
            <a:off x="3349192" y="1868974"/>
            <a:ext cx="7669998" cy="6545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We teach your team how to build the entire POC to help enable future scale and replication</a:t>
            </a:r>
            <a:endParaRPr kumimoji="0" lang="en-US" sz="1400" b="0" i="0" u="none" strike="noStrike" kern="1200" cap="none" spc="0" normalizeH="0" baseline="0" noProof="0" dirty="0">
              <a:ln>
                <a:noFill/>
              </a:ln>
              <a:solidFill>
                <a:schemeClr val="tx1"/>
              </a:solidFill>
              <a:effectLst/>
              <a:uLnTx/>
              <a:uFillTx/>
              <a:latin typeface="Segoe UI"/>
              <a:ea typeface="+mn-ea"/>
              <a:cs typeface="Segoe UI" panose="020B0502040204020203" pitchFamily="34" charset="0"/>
            </a:endParaRPr>
          </a:p>
        </p:txBody>
      </p:sp>
      <p:sp>
        <p:nvSpPr>
          <p:cNvPr id="14" name="Rectangle 13">
            <a:extLst>
              <a:ext uri="{FF2B5EF4-FFF2-40B4-BE49-F238E27FC236}">
                <a16:creationId xmlns:a16="http://schemas.microsoft.com/office/drawing/2014/main" id="{293C18AD-E93B-1D9A-1A74-47017E1F88A2}"/>
              </a:ext>
            </a:extLst>
          </p:cNvPr>
          <p:cNvSpPr/>
          <p:nvPr/>
        </p:nvSpPr>
        <p:spPr bwMode="auto">
          <a:xfrm>
            <a:off x="3349191" y="2554150"/>
            <a:ext cx="7655105" cy="5916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Rapid prototyping and quick time to market over 3 days</a:t>
            </a:r>
          </a:p>
        </p:txBody>
      </p:sp>
      <p:sp>
        <p:nvSpPr>
          <p:cNvPr id="11" name="Rectangle 10">
            <a:extLst>
              <a:ext uri="{FF2B5EF4-FFF2-40B4-BE49-F238E27FC236}">
                <a16:creationId xmlns:a16="http://schemas.microsoft.com/office/drawing/2014/main" id="{927C7799-DE03-2484-5EB0-7EDCC526B974}"/>
              </a:ext>
            </a:extLst>
          </p:cNvPr>
          <p:cNvSpPr/>
          <p:nvPr/>
        </p:nvSpPr>
        <p:spPr bwMode="auto">
          <a:xfrm>
            <a:off x="3349192" y="3156293"/>
            <a:ext cx="7655106" cy="5916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lang="en-US" sz="1400" dirty="0">
                <a:solidFill>
                  <a:schemeClr val="tx1"/>
                </a:solidFill>
                <a:latin typeface="Segoe UI Semibold"/>
                <a:cs typeface="Segoe UI" panose="020B0502040204020203" pitchFamily="34" charset="0"/>
              </a:rPr>
              <a:t>Start using cutting edge Azure OpenAI models</a:t>
            </a:r>
            <a:endParaRPr kumimoji="0" lang="en-US" sz="1400" b="0" i="0" u="none" strike="noStrike" kern="1200" cap="none" spc="0" normalizeH="0" baseline="0" noProof="0" dirty="0">
              <a:ln>
                <a:noFill/>
              </a:ln>
              <a:solidFill>
                <a:schemeClr val="tx1"/>
              </a:solidFill>
              <a:effectLst/>
              <a:uLnTx/>
              <a:uFillTx/>
              <a:latin typeface="Segoe UI Semibold"/>
              <a:cs typeface="Segoe UI" panose="020B0502040204020203" pitchFamily="34" charset="0"/>
            </a:endParaRPr>
          </a:p>
        </p:txBody>
      </p:sp>
      <p:sp>
        <p:nvSpPr>
          <p:cNvPr id="16" name="Rectangle 15">
            <a:extLst>
              <a:ext uri="{FF2B5EF4-FFF2-40B4-BE49-F238E27FC236}">
                <a16:creationId xmlns:a16="http://schemas.microsoft.com/office/drawing/2014/main" id="{AE20B98A-A2C9-392D-ED02-CAAD3F881203}"/>
              </a:ext>
            </a:extLst>
          </p:cNvPr>
          <p:cNvSpPr/>
          <p:nvPr/>
        </p:nvSpPr>
        <p:spPr bwMode="auto">
          <a:xfrm>
            <a:off x="3349192" y="3757876"/>
            <a:ext cx="7677708" cy="53881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lang="en-US" sz="1400" dirty="0">
                <a:solidFill>
                  <a:schemeClr val="tx1"/>
                </a:solidFill>
                <a:latin typeface="Segoe UI Semibold"/>
                <a:cs typeface="Segoe UI" panose="020B0502040204020203" pitchFamily="34" charset="0"/>
              </a:rPr>
              <a:t>Learn and deploy multiple </a:t>
            </a:r>
            <a:r>
              <a:rPr kumimoji="0" lang="en-US" sz="1400" b="0" i="0" u="none" strike="noStrike" kern="1200" cap="none" spc="0" normalizeH="0" baseline="0" noProof="0" dirty="0">
                <a:ln>
                  <a:noFill/>
                </a:ln>
                <a:solidFill>
                  <a:schemeClr val="tx1"/>
                </a:solidFill>
                <a:effectLst/>
                <a:uLnTx/>
                <a:uFillTx/>
                <a:latin typeface="Segoe UI Semibold"/>
                <a:ea typeface="+mn-ea"/>
                <a:cs typeface="Segoe UI" panose="020B0502040204020203" pitchFamily="34" charset="0"/>
              </a:rPr>
              <a:t>Azure services</a:t>
            </a:r>
          </a:p>
        </p:txBody>
      </p:sp>
      <p:sp>
        <p:nvSpPr>
          <p:cNvPr id="60" name="Rectangle 59">
            <a:extLst>
              <a:ext uri="{FF2B5EF4-FFF2-40B4-BE49-F238E27FC236}">
                <a16:creationId xmlns:a16="http://schemas.microsoft.com/office/drawing/2014/main" id="{2075EBBA-B56A-4FCB-B03D-4A092AEDC178}"/>
              </a:ext>
              <a:ext uri="{C183D7F6-B498-43B3-948B-1728B52AA6E4}">
                <adec:decorative xmlns:adec="http://schemas.microsoft.com/office/drawing/2017/decorative" val="1"/>
              </a:ext>
            </a:extLst>
          </p:cNvPr>
          <p:cNvSpPr/>
          <p:nvPr/>
        </p:nvSpPr>
        <p:spPr bwMode="auto">
          <a:xfrm>
            <a:off x="1168339" y="1129317"/>
            <a:ext cx="5403758" cy="45719"/>
          </a:xfrm>
          <a:prstGeom prst="rect">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79285" numCol="1" spcCol="0" rtlCol="0" fromWordArt="0" anchor="b"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endParaRPr>
          </a:p>
        </p:txBody>
      </p:sp>
      <p:sp>
        <p:nvSpPr>
          <p:cNvPr id="61" name="Rectangle 60">
            <a:extLst>
              <a:ext uri="{FF2B5EF4-FFF2-40B4-BE49-F238E27FC236}">
                <a16:creationId xmlns:a16="http://schemas.microsoft.com/office/drawing/2014/main" id="{E2EAD0F1-3509-45C8-8CFA-DF27EED0E0E5}"/>
              </a:ext>
              <a:ext uri="{C183D7F6-B498-43B3-948B-1728B52AA6E4}">
                <adec:decorative xmlns:adec="http://schemas.microsoft.com/office/drawing/2017/decorative" val="1"/>
              </a:ext>
            </a:extLst>
          </p:cNvPr>
          <p:cNvSpPr/>
          <p:nvPr/>
        </p:nvSpPr>
        <p:spPr bwMode="auto">
          <a:xfrm>
            <a:off x="6012804" y="1129318"/>
            <a:ext cx="2651760" cy="45719"/>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79285" numCol="1" spcCol="0" rtlCol="0" fromWordArt="0" anchor="b"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endParaRPr>
          </a:p>
        </p:txBody>
      </p:sp>
      <p:sp>
        <p:nvSpPr>
          <p:cNvPr id="63" name="Rectangle 62">
            <a:extLst>
              <a:ext uri="{FF2B5EF4-FFF2-40B4-BE49-F238E27FC236}">
                <a16:creationId xmlns:a16="http://schemas.microsoft.com/office/drawing/2014/main" id="{2A4BCFDA-89D1-48F0-9E99-A5093399585D}"/>
              </a:ext>
              <a:ext uri="{C183D7F6-B498-43B3-948B-1728B52AA6E4}">
                <adec:decorative xmlns:adec="http://schemas.microsoft.com/office/drawing/2017/decorative" val="1"/>
              </a:ext>
            </a:extLst>
          </p:cNvPr>
          <p:cNvSpPr/>
          <p:nvPr/>
        </p:nvSpPr>
        <p:spPr bwMode="auto">
          <a:xfrm>
            <a:off x="8668573" y="1129713"/>
            <a:ext cx="2341433" cy="45719"/>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79285" numCol="1" spcCol="0" rtlCol="0" fromWordArt="0" anchor="b"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chemeClr val="tx1"/>
              </a:solidFill>
              <a:effectLst/>
              <a:uLnTx/>
              <a:uFillTx/>
              <a:latin typeface="Segoe UI Semibold" panose="020B0702040204020203" pitchFamily="34" charset="0"/>
              <a:ea typeface="+mn-ea"/>
              <a:cs typeface="Segoe UI Semibold" panose="020B0702040204020203" pitchFamily="34" charset="0"/>
            </a:endParaRPr>
          </a:p>
        </p:txBody>
      </p:sp>
      <p:pic>
        <p:nvPicPr>
          <p:cNvPr id="1026" name="Picture 2">
            <a:extLst>
              <a:ext uri="{FF2B5EF4-FFF2-40B4-BE49-F238E27FC236}">
                <a16:creationId xmlns:a16="http://schemas.microsoft.com/office/drawing/2014/main" id="{AD30058A-620D-F62D-32AD-633969CEB00C}"/>
              </a:ext>
              <a:ext uri="{C183D7F6-B498-43B3-948B-1728B52AA6E4}">
                <adec:decorative xmlns:adec="http://schemas.microsoft.com/office/drawing/2017/decorative" val="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408372" y="1325362"/>
            <a:ext cx="444505" cy="444505"/>
          </a:xfrm>
          <a:prstGeom prst="rect">
            <a:avLst/>
          </a:prstGeom>
          <a:noFill/>
          <a:extLst>
            <a:ext uri="{909E8E84-426E-40DD-AFC4-6F175D3DCCD1}">
              <a14:hiddenFill xmlns:a14="http://schemas.microsoft.com/office/drawing/2010/main">
                <a:solidFill>
                  <a:srgbClr val="FFFFFF"/>
                </a:solidFill>
              </a14:hiddenFill>
            </a:ext>
          </a:extLst>
        </p:spPr>
      </p:pic>
      <p:sp>
        <p:nvSpPr>
          <p:cNvPr id="5" name="Frame 4">
            <a:extLst>
              <a:ext uri="{FF2B5EF4-FFF2-40B4-BE49-F238E27FC236}">
                <a16:creationId xmlns:a16="http://schemas.microsoft.com/office/drawing/2014/main" id="{CE679623-CFC6-CE3E-C4EB-19DF184BC0BA}"/>
              </a:ext>
              <a:ext uri="{C183D7F6-B498-43B3-948B-1728B52AA6E4}">
                <adec:decorative xmlns:adec="http://schemas.microsoft.com/office/drawing/2017/decorative" val="1"/>
              </a:ext>
            </a:extLst>
          </p:cNvPr>
          <p:cNvSpPr/>
          <p:nvPr/>
        </p:nvSpPr>
        <p:spPr>
          <a:xfrm>
            <a:off x="2482340" y="1416387"/>
            <a:ext cx="266482" cy="262477"/>
          </a:xfrm>
          <a:prstGeom prst="frame">
            <a:avLst>
              <a:gd name="adj1" fmla="val 9074"/>
            </a:avLst>
          </a:prstGeom>
          <a:gradFill>
            <a:gsLst>
              <a:gs pos="0">
                <a:srgbClr val="8EC8E8"/>
              </a:gs>
              <a:gs pos="100000">
                <a:srgbClr val="CD9AD0"/>
              </a:gs>
            </a:gsLst>
            <a:lin ang="5400000" scaled="1"/>
          </a:gradFill>
          <a:ln w="19050">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AU" sz="1000" b="0" i="0" u="none" strike="noStrike" kern="1200" cap="none" spc="0" normalizeH="0" baseline="0" noProof="0">
              <a:ln>
                <a:noFill/>
              </a:ln>
              <a:solidFill>
                <a:schemeClr val="tx1"/>
              </a:solidFill>
              <a:effectLst/>
              <a:uLnTx/>
              <a:uFillTx/>
              <a:latin typeface="Segoe UI"/>
              <a:ea typeface="Roboto Mono" panose="00000009000000000000" pitchFamily="49" charset="0"/>
              <a:cs typeface="Segoe UI" pitchFamily="34" charset="0"/>
            </a:endParaRPr>
          </a:p>
        </p:txBody>
      </p:sp>
      <p:pic>
        <p:nvPicPr>
          <p:cNvPr id="24" name="Graphic 23">
            <a:extLst>
              <a:ext uri="{FF2B5EF4-FFF2-40B4-BE49-F238E27FC236}">
                <a16:creationId xmlns:a16="http://schemas.microsoft.com/office/drawing/2014/main" id="{C1D52205-CBE0-A063-854A-72AECF6AC40E}"/>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14939" y="1446983"/>
            <a:ext cx="201284" cy="201284"/>
          </a:xfrm>
          <a:prstGeom prst="rect">
            <a:avLst/>
          </a:prstGeom>
        </p:spPr>
      </p:pic>
      <p:pic>
        <p:nvPicPr>
          <p:cNvPr id="1028" name="Picture 4">
            <a:extLst>
              <a:ext uri="{FF2B5EF4-FFF2-40B4-BE49-F238E27FC236}">
                <a16:creationId xmlns:a16="http://schemas.microsoft.com/office/drawing/2014/main" id="{7E85530B-5751-2338-4C47-922C6F5F61F2}"/>
              </a:ext>
              <a:ext uri="{C183D7F6-B498-43B3-948B-1728B52AA6E4}">
                <adec:decorative xmlns:adec="http://schemas.microsoft.com/office/drawing/2017/decorative" val="1"/>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363856" y="1997132"/>
            <a:ext cx="413813" cy="413813"/>
          </a:xfrm>
          <a:prstGeom prst="rect">
            <a:avLst/>
          </a:prstGeom>
          <a:noFill/>
          <a:extLst>
            <a:ext uri="{909E8E84-426E-40DD-AFC4-6F175D3DCCD1}">
              <a14:hiddenFill xmlns:a14="http://schemas.microsoft.com/office/drawing/2010/main">
                <a:solidFill>
                  <a:srgbClr val="FFFFFF"/>
                </a:solidFill>
              </a14:hiddenFill>
            </a:ext>
          </a:extLst>
        </p:spPr>
      </p:pic>
      <p:sp>
        <p:nvSpPr>
          <p:cNvPr id="38" name="Frame 37">
            <a:extLst>
              <a:ext uri="{FF2B5EF4-FFF2-40B4-BE49-F238E27FC236}">
                <a16:creationId xmlns:a16="http://schemas.microsoft.com/office/drawing/2014/main" id="{7ED2D6CA-EF3F-A131-7A64-EDD986488F87}"/>
              </a:ext>
              <a:ext uri="{C183D7F6-B498-43B3-948B-1728B52AA6E4}">
                <adec:decorative xmlns:adec="http://schemas.microsoft.com/office/drawing/2017/decorative" val="1"/>
              </a:ext>
            </a:extLst>
          </p:cNvPr>
          <p:cNvSpPr/>
          <p:nvPr/>
        </p:nvSpPr>
        <p:spPr>
          <a:xfrm>
            <a:off x="2482340" y="2051590"/>
            <a:ext cx="266482" cy="262477"/>
          </a:xfrm>
          <a:prstGeom prst="frame">
            <a:avLst>
              <a:gd name="adj1" fmla="val 9074"/>
            </a:avLst>
          </a:prstGeom>
          <a:gradFill>
            <a:gsLst>
              <a:gs pos="0">
                <a:srgbClr val="8EC8E8"/>
              </a:gs>
              <a:gs pos="100000">
                <a:srgbClr val="CD9AD0"/>
              </a:gs>
            </a:gsLst>
            <a:lin ang="5400000" scaled="1"/>
          </a:gradFill>
          <a:ln w="19050">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AU" sz="1000" b="0" i="0" u="none" strike="noStrike" kern="1200" cap="none" spc="0" normalizeH="0" baseline="0" noProof="0">
              <a:ln>
                <a:noFill/>
              </a:ln>
              <a:solidFill>
                <a:schemeClr val="tx1"/>
              </a:solidFill>
              <a:effectLst/>
              <a:uLnTx/>
              <a:uFillTx/>
              <a:latin typeface="Segoe UI"/>
              <a:ea typeface="Roboto Mono" panose="00000009000000000000" pitchFamily="49" charset="0"/>
              <a:cs typeface="Segoe UI" pitchFamily="34" charset="0"/>
            </a:endParaRPr>
          </a:p>
        </p:txBody>
      </p:sp>
      <p:pic>
        <p:nvPicPr>
          <p:cNvPr id="39" name="Graphic 38">
            <a:extLst>
              <a:ext uri="{FF2B5EF4-FFF2-40B4-BE49-F238E27FC236}">
                <a16:creationId xmlns:a16="http://schemas.microsoft.com/office/drawing/2014/main" id="{FEFE65A1-E972-96E2-FDBB-79BD33D821CA}"/>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14939" y="2082186"/>
            <a:ext cx="201284" cy="201284"/>
          </a:xfrm>
          <a:prstGeom prst="rect">
            <a:avLst/>
          </a:prstGeom>
        </p:spPr>
      </p:pic>
      <p:pic>
        <p:nvPicPr>
          <p:cNvPr id="10" name="Picture 18">
            <a:extLst>
              <a:ext uri="{FF2B5EF4-FFF2-40B4-BE49-F238E27FC236}">
                <a16:creationId xmlns:a16="http://schemas.microsoft.com/office/drawing/2014/main" id="{D5CE0ABD-3E63-BCE1-BDE5-68D3112983F9}"/>
              </a:ext>
              <a:ext uri="{C183D7F6-B498-43B3-948B-1728B52AA6E4}">
                <adec:decorative xmlns:adec="http://schemas.microsoft.com/office/drawing/2017/decorative" val="1"/>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406799" y="2672979"/>
            <a:ext cx="346445" cy="346445"/>
          </a:xfrm>
          <a:prstGeom prst="rect">
            <a:avLst/>
          </a:prstGeom>
          <a:noFill/>
          <a:extLst>
            <a:ext uri="{909E8E84-426E-40DD-AFC4-6F175D3DCCD1}">
              <a14:hiddenFill xmlns:a14="http://schemas.microsoft.com/office/drawing/2010/main">
                <a:solidFill>
                  <a:srgbClr val="FFFFFF"/>
                </a:solidFill>
              </a14:hiddenFill>
            </a:ext>
          </a:extLst>
        </p:spPr>
      </p:pic>
      <p:pic>
        <p:nvPicPr>
          <p:cNvPr id="41" name="Graphic 40">
            <a:extLst>
              <a:ext uri="{FF2B5EF4-FFF2-40B4-BE49-F238E27FC236}">
                <a16:creationId xmlns:a16="http://schemas.microsoft.com/office/drawing/2014/main" id="{D9B46CF8-91C1-488B-3A6E-989E36C4B6CA}"/>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12156" y="2717389"/>
            <a:ext cx="201284" cy="201284"/>
          </a:xfrm>
          <a:prstGeom prst="rect">
            <a:avLst/>
          </a:prstGeom>
        </p:spPr>
      </p:pic>
      <p:pic>
        <p:nvPicPr>
          <p:cNvPr id="6" name="Picture 22">
            <a:extLst>
              <a:ext uri="{FF2B5EF4-FFF2-40B4-BE49-F238E27FC236}">
                <a16:creationId xmlns:a16="http://schemas.microsoft.com/office/drawing/2014/main" id="{DA7FEFDB-C818-2BD2-68B3-103652653710}"/>
              </a:ext>
              <a:ext uri="{C183D7F6-B498-43B3-948B-1728B52AA6E4}">
                <adec:decorative xmlns:adec="http://schemas.microsoft.com/office/drawing/2017/decorative" val="1"/>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406799" y="3318750"/>
            <a:ext cx="346194" cy="346194"/>
          </a:xfrm>
          <a:prstGeom prst="rect">
            <a:avLst/>
          </a:prstGeom>
          <a:noFill/>
          <a:extLst>
            <a:ext uri="{909E8E84-426E-40DD-AFC4-6F175D3DCCD1}">
              <a14:hiddenFill xmlns:a14="http://schemas.microsoft.com/office/drawing/2010/main">
                <a:solidFill>
                  <a:srgbClr val="FFFFFF"/>
                </a:solidFill>
              </a14:hiddenFill>
            </a:ext>
          </a:extLst>
        </p:spPr>
      </p:pic>
      <p:sp>
        <p:nvSpPr>
          <p:cNvPr id="42" name="Frame 41">
            <a:extLst>
              <a:ext uri="{FF2B5EF4-FFF2-40B4-BE49-F238E27FC236}">
                <a16:creationId xmlns:a16="http://schemas.microsoft.com/office/drawing/2014/main" id="{82F6D5CF-FACB-4E54-4BFA-01B639194BE1}"/>
              </a:ext>
              <a:ext uri="{C183D7F6-B498-43B3-948B-1728B52AA6E4}">
                <adec:decorative xmlns:adec="http://schemas.microsoft.com/office/drawing/2017/decorative" val="1"/>
              </a:ext>
            </a:extLst>
          </p:cNvPr>
          <p:cNvSpPr/>
          <p:nvPr/>
        </p:nvSpPr>
        <p:spPr>
          <a:xfrm>
            <a:off x="2479557" y="3349556"/>
            <a:ext cx="266482" cy="262477"/>
          </a:xfrm>
          <a:prstGeom prst="frame">
            <a:avLst>
              <a:gd name="adj1" fmla="val 9074"/>
            </a:avLst>
          </a:prstGeom>
          <a:gradFill>
            <a:gsLst>
              <a:gs pos="0">
                <a:srgbClr val="8EC8E8"/>
              </a:gs>
              <a:gs pos="100000">
                <a:srgbClr val="CD9AD0"/>
              </a:gs>
            </a:gsLst>
            <a:lin ang="5400000" scaled="1"/>
          </a:gradFill>
          <a:ln w="19050">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AU" sz="1000" b="0" i="0" u="none" strike="noStrike" kern="1200" cap="none" spc="0" normalizeH="0" baseline="0" noProof="0">
              <a:ln>
                <a:noFill/>
              </a:ln>
              <a:solidFill>
                <a:schemeClr val="tx1"/>
              </a:solidFill>
              <a:effectLst/>
              <a:uLnTx/>
              <a:uFillTx/>
              <a:latin typeface="Segoe UI"/>
              <a:ea typeface="Roboto Mono" panose="00000009000000000000" pitchFamily="49" charset="0"/>
              <a:cs typeface="Segoe UI" pitchFamily="34" charset="0"/>
            </a:endParaRPr>
          </a:p>
        </p:txBody>
      </p:sp>
      <p:pic>
        <p:nvPicPr>
          <p:cNvPr id="43" name="Graphic 42">
            <a:extLst>
              <a:ext uri="{FF2B5EF4-FFF2-40B4-BE49-F238E27FC236}">
                <a16:creationId xmlns:a16="http://schemas.microsoft.com/office/drawing/2014/main" id="{30AB2389-B149-60FE-83B5-D2E4B6A7FCA3}"/>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12156" y="3380152"/>
            <a:ext cx="201284" cy="201284"/>
          </a:xfrm>
          <a:prstGeom prst="rect">
            <a:avLst/>
          </a:prstGeom>
        </p:spPr>
      </p:pic>
      <p:pic>
        <p:nvPicPr>
          <p:cNvPr id="13" name="Picture 22">
            <a:extLst>
              <a:ext uri="{FF2B5EF4-FFF2-40B4-BE49-F238E27FC236}">
                <a16:creationId xmlns:a16="http://schemas.microsoft.com/office/drawing/2014/main" id="{A74F2E77-4C24-84CC-0772-11A67EC988C9}"/>
              </a:ext>
              <a:ext uri="{C183D7F6-B498-43B3-948B-1728B52AA6E4}">
                <adec:decorative xmlns:adec="http://schemas.microsoft.com/office/drawing/2017/decorative" val="1"/>
              </a:ext>
            </a:extLst>
          </p:cNvPr>
          <p:cNvPicPr>
            <a:picLocks noChangeAspect="1" noChangeArrowheads="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bwMode="auto">
          <a:xfrm>
            <a:off x="1406799" y="3867507"/>
            <a:ext cx="346194" cy="346194"/>
          </a:xfrm>
          <a:prstGeom prst="rect">
            <a:avLst/>
          </a:prstGeom>
          <a:noFill/>
        </p:spPr>
      </p:pic>
      <p:sp>
        <p:nvSpPr>
          <p:cNvPr id="44" name="Frame 43">
            <a:extLst>
              <a:ext uri="{FF2B5EF4-FFF2-40B4-BE49-F238E27FC236}">
                <a16:creationId xmlns:a16="http://schemas.microsoft.com/office/drawing/2014/main" id="{3194D0FE-F762-E680-61CD-8FB1056FC028}"/>
              </a:ext>
              <a:ext uri="{C183D7F6-B498-43B3-948B-1728B52AA6E4}">
                <adec:decorative xmlns:adec="http://schemas.microsoft.com/office/drawing/2017/decorative" val="1"/>
              </a:ext>
            </a:extLst>
          </p:cNvPr>
          <p:cNvSpPr/>
          <p:nvPr/>
        </p:nvSpPr>
        <p:spPr>
          <a:xfrm>
            <a:off x="2479557" y="3896009"/>
            <a:ext cx="266482" cy="262477"/>
          </a:xfrm>
          <a:prstGeom prst="frame">
            <a:avLst>
              <a:gd name="adj1" fmla="val 9074"/>
            </a:avLst>
          </a:prstGeom>
          <a:gradFill>
            <a:gsLst>
              <a:gs pos="0">
                <a:srgbClr val="8EC8E8"/>
              </a:gs>
              <a:gs pos="100000">
                <a:srgbClr val="CD9AD0"/>
              </a:gs>
            </a:gsLst>
            <a:lin ang="5400000" scaled="1"/>
          </a:gradFill>
          <a:ln w="19050">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AU" sz="1000" b="0" i="0" u="none" strike="noStrike" kern="1200" cap="none" spc="0" normalizeH="0" baseline="0" noProof="0">
              <a:ln>
                <a:noFill/>
              </a:ln>
              <a:solidFill>
                <a:schemeClr val="tx1"/>
              </a:solidFill>
              <a:effectLst/>
              <a:uLnTx/>
              <a:uFillTx/>
              <a:latin typeface="Segoe UI"/>
              <a:ea typeface="Roboto Mono" panose="00000009000000000000" pitchFamily="49" charset="0"/>
              <a:cs typeface="Segoe UI" pitchFamily="34" charset="0"/>
            </a:endParaRPr>
          </a:p>
        </p:txBody>
      </p:sp>
      <p:pic>
        <p:nvPicPr>
          <p:cNvPr id="45" name="Graphic 44">
            <a:extLst>
              <a:ext uri="{FF2B5EF4-FFF2-40B4-BE49-F238E27FC236}">
                <a16:creationId xmlns:a16="http://schemas.microsoft.com/office/drawing/2014/main" id="{374ED46D-7DCB-9144-35CA-7530CB7DC437}"/>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12156" y="3926605"/>
            <a:ext cx="201284" cy="201284"/>
          </a:xfrm>
          <a:prstGeom prst="rect">
            <a:avLst/>
          </a:prstGeom>
        </p:spPr>
      </p:pic>
      <p:sp>
        <p:nvSpPr>
          <p:cNvPr id="40" name="Frame 39">
            <a:extLst>
              <a:ext uri="{FF2B5EF4-FFF2-40B4-BE49-F238E27FC236}">
                <a16:creationId xmlns:a16="http://schemas.microsoft.com/office/drawing/2014/main" id="{E9220D0A-1ED2-4D4F-32F5-9922B9BE82FB}"/>
              </a:ext>
              <a:ext uri="{C183D7F6-B498-43B3-948B-1728B52AA6E4}">
                <adec:decorative xmlns:adec="http://schemas.microsoft.com/office/drawing/2017/decorative" val="1"/>
              </a:ext>
            </a:extLst>
          </p:cNvPr>
          <p:cNvSpPr/>
          <p:nvPr/>
        </p:nvSpPr>
        <p:spPr>
          <a:xfrm>
            <a:off x="2479557" y="2686793"/>
            <a:ext cx="266482" cy="262477"/>
          </a:xfrm>
          <a:prstGeom prst="frame">
            <a:avLst>
              <a:gd name="adj1" fmla="val 9074"/>
            </a:avLst>
          </a:prstGeom>
          <a:gradFill>
            <a:gsLst>
              <a:gs pos="0">
                <a:srgbClr val="8EC8E8"/>
              </a:gs>
              <a:gs pos="100000">
                <a:srgbClr val="CD9AD0"/>
              </a:gs>
            </a:gsLst>
            <a:lin ang="5400000" scaled="1"/>
          </a:gradFill>
          <a:ln w="19050">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AU" sz="1000" b="0" i="0" u="none" strike="noStrike" kern="1200" cap="none" spc="0" normalizeH="0" baseline="0" noProof="0">
              <a:ln>
                <a:noFill/>
              </a:ln>
              <a:solidFill>
                <a:schemeClr val="tx1"/>
              </a:solidFill>
              <a:effectLst/>
              <a:uLnTx/>
              <a:uFillTx/>
              <a:latin typeface="Segoe UI"/>
              <a:ea typeface="Roboto Mono" panose="00000009000000000000" pitchFamily="49" charset="0"/>
              <a:cs typeface="Segoe UI" pitchFamily="34" charset="0"/>
            </a:endParaRPr>
          </a:p>
        </p:txBody>
      </p:sp>
      <p:cxnSp>
        <p:nvCxnSpPr>
          <p:cNvPr id="9" name="Straight Connector 8">
            <a:extLst>
              <a:ext uri="{FF2B5EF4-FFF2-40B4-BE49-F238E27FC236}">
                <a16:creationId xmlns:a16="http://schemas.microsoft.com/office/drawing/2014/main" id="{14147AB3-6CF0-9CD0-C270-2BF2F302E2F4}"/>
              </a:ext>
              <a:ext uri="{C183D7F6-B498-43B3-948B-1728B52AA6E4}">
                <adec:decorative xmlns:adec="http://schemas.microsoft.com/office/drawing/2017/decorative" val="1"/>
              </a:ext>
            </a:extLst>
          </p:cNvPr>
          <p:cNvCxnSpPr>
            <a:cxnSpLocks/>
          </p:cNvCxnSpPr>
          <p:nvPr/>
        </p:nvCxnSpPr>
        <p:spPr>
          <a:xfrm>
            <a:off x="1290264" y="1865227"/>
            <a:ext cx="9663486" cy="0"/>
          </a:xfrm>
          <a:prstGeom prst="line">
            <a:avLst/>
          </a:prstGeom>
          <a:ln w="15875">
            <a:gradFill flip="none" rotWithShape="1">
              <a:gsLst>
                <a:gs pos="0">
                  <a:schemeClr val="bg1">
                    <a:lumMod val="75000"/>
                    <a:lumOff val="25000"/>
                  </a:schemeClr>
                </a:gs>
                <a:gs pos="100000">
                  <a:srgbClr val="000000"/>
                </a:gs>
              </a:gsLst>
              <a:lin ang="1080000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225AF7F-7451-9D36-8EFB-7338C0051093}"/>
              </a:ext>
              <a:ext uri="{C183D7F6-B498-43B3-948B-1728B52AA6E4}">
                <adec:decorative xmlns:adec="http://schemas.microsoft.com/office/drawing/2017/decorative" val="1"/>
              </a:ext>
            </a:extLst>
          </p:cNvPr>
          <p:cNvCxnSpPr>
            <a:cxnSpLocks/>
          </p:cNvCxnSpPr>
          <p:nvPr/>
        </p:nvCxnSpPr>
        <p:spPr>
          <a:xfrm>
            <a:off x="1290264" y="2500430"/>
            <a:ext cx="9663486" cy="0"/>
          </a:xfrm>
          <a:prstGeom prst="line">
            <a:avLst/>
          </a:prstGeom>
          <a:ln w="15875">
            <a:gradFill flip="none" rotWithShape="1">
              <a:gsLst>
                <a:gs pos="0">
                  <a:schemeClr val="bg1">
                    <a:lumMod val="75000"/>
                    <a:lumOff val="25000"/>
                  </a:schemeClr>
                </a:gs>
                <a:gs pos="100000">
                  <a:srgbClr val="000000"/>
                </a:gs>
              </a:gsLst>
              <a:lin ang="1080000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BD57E6-9444-CB73-183E-DC5F15377A62}"/>
              </a:ext>
              <a:ext uri="{C183D7F6-B498-43B3-948B-1728B52AA6E4}">
                <adec:decorative xmlns:adec="http://schemas.microsoft.com/office/drawing/2017/decorative" val="1"/>
              </a:ext>
            </a:extLst>
          </p:cNvPr>
          <p:cNvCxnSpPr>
            <a:cxnSpLocks/>
          </p:cNvCxnSpPr>
          <p:nvPr/>
        </p:nvCxnSpPr>
        <p:spPr>
          <a:xfrm>
            <a:off x="1290264" y="3135633"/>
            <a:ext cx="9663486" cy="0"/>
          </a:xfrm>
          <a:prstGeom prst="line">
            <a:avLst/>
          </a:prstGeom>
          <a:ln w="15875">
            <a:gradFill flip="none" rotWithShape="1">
              <a:gsLst>
                <a:gs pos="0">
                  <a:schemeClr val="bg1">
                    <a:lumMod val="75000"/>
                    <a:lumOff val="25000"/>
                  </a:schemeClr>
                </a:gs>
                <a:gs pos="100000">
                  <a:srgbClr val="000000"/>
                </a:gs>
              </a:gsLst>
              <a:lin ang="1080000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84F146C-83B2-0BB5-67C0-0089EAB426E0}"/>
              </a:ext>
              <a:ext uri="{C183D7F6-B498-43B3-948B-1728B52AA6E4}">
                <adec:decorative xmlns:adec="http://schemas.microsoft.com/office/drawing/2017/decorative" val="1"/>
              </a:ext>
            </a:extLst>
          </p:cNvPr>
          <p:cNvCxnSpPr>
            <a:cxnSpLocks/>
          </p:cNvCxnSpPr>
          <p:nvPr/>
        </p:nvCxnSpPr>
        <p:spPr>
          <a:xfrm>
            <a:off x="1290264" y="3709643"/>
            <a:ext cx="9663486" cy="0"/>
          </a:xfrm>
          <a:prstGeom prst="line">
            <a:avLst/>
          </a:prstGeom>
          <a:ln w="15875">
            <a:gradFill flip="none" rotWithShape="1">
              <a:gsLst>
                <a:gs pos="0">
                  <a:schemeClr val="bg1">
                    <a:lumMod val="75000"/>
                    <a:lumOff val="25000"/>
                  </a:schemeClr>
                </a:gs>
                <a:gs pos="100000">
                  <a:srgbClr val="000000"/>
                </a:gs>
              </a:gsLst>
              <a:lin ang="1080000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8F03F3A-C11E-BE49-A1FA-CCC9CC343A66}"/>
              </a:ext>
            </a:extLst>
          </p:cNvPr>
          <p:cNvCxnSpPr>
            <a:cxnSpLocks/>
            <a:endCxn id="31" idx="4"/>
          </p:cNvCxnSpPr>
          <p:nvPr/>
        </p:nvCxnSpPr>
        <p:spPr>
          <a:xfrm>
            <a:off x="1406798" y="5654773"/>
            <a:ext cx="9235440" cy="0"/>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5" name="TextBox 24">
            <a:extLst>
              <a:ext uri="{FF2B5EF4-FFF2-40B4-BE49-F238E27FC236}">
                <a16:creationId xmlns:a16="http://schemas.microsoft.com/office/drawing/2014/main" id="{F377A0A0-1908-D5DD-73F8-B163205AA29F}"/>
              </a:ext>
            </a:extLst>
          </p:cNvPr>
          <p:cNvSpPr txBox="1"/>
          <p:nvPr/>
        </p:nvSpPr>
        <p:spPr>
          <a:xfrm>
            <a:off x="1801126" y="5025209"/>
            <a:ext cx="1802113" cy="600164"/>
          </a:xfrm>
          <a:prstGeom prst="rect">
            <a:avLst/>
          </a:prstGeom>
          <a:noFill/>
        </p:spPr>
        <p:txBody>
          <a:bodyPr wrap="square">
            <a:spAutoFit/>
          </a:bodyPr>
          <a:lstStyle/>
          <a:p>
            <a:pPr algn="ctr"/>
            <a:r>
              <a:rPr lang="en-US" sz="1100" dirty="0">
                <a:latin typeface="Segoe UI Semibold"/>
                <a:cs typeface="Segoe UI"/>
              </a:rPr>
              <a:t>Validate use case &amp; send pre-</a:t>
            </a:r>
            <a:r>
              <a:rPr lang="en-US" sz="1100" dirty="0" err="1">
                <a:latin typeface="Segoe UI Semibold"/>
                <a:cs typeface="Segoe UI"/>
              </a:rPr>
              <a:t>reqs</a:t>
            </a:r>
            <a:r>
              <a:rPr lang="en-US" sz="1100" dirty="0">
                <a:latin typeface="Segoe UI Semibold"/>
                <a:cs typeface="Segoe UI"/>
              </a:rPr>
              <a:t> for workshop</a:t>
            </a:r>
          </a:p>
          <a:p>
            <a:pPr algn="ctr"/>
            <a:r>
              <a:rPr lang="en-US" sz="1100" i="1" dirty="0">
                <a:solidFill>
                  <a:schemeClr val="accent1"/>
                </a:solidFill>
                <a:latin typeface="Segoe UI" panose="020B0502040204020203" pitchFamily="34" charset="0"/>
                <a:cs typeface="Segoe UI" panose="020B0502040204020203" pitchFamily="34" charset="0"/>
              </a:rPr>
              <a:t>One 60-minute meeting</a:t>
            </a:r>
          </a:p>
        </p:txBody>
      </p:sp>
      <p:sp>
        <p:nvSpPr>
          <p:cNvPr id="27" name="TextBox 26">
            <a:extLst>
              <a:ext uri="{FF2B5EF4-FFF2-40B4-BE49-F238E27FC236}">
                <a16:creationId xmlns:a16="http://schemas.microsoft.com/office/drawing/2014/main" id="{5EE2BEAF-7C2E-50BE-1508-BC8D552FA04B}"/>
              </a:ext>
            </a:extLst>
          </p:cNvPr>
          <p:cNvSpPr txBox="1"/>
          <p:nvPr/>
        </p:nvSpPr>
        <p:spPr>
          <a:xfrm>
            <a:off x="3925392" y="5745932"/>
            <a:ext cx="1775493" cy="600164"/>
          </a:xfrm>
          <a:prstGeom prst="rect">
            <a:avLst/>
          </a:prstGeom>
          <a:noFill/>
        </p:spPr>
        <p:txBody>
          <a:bodyPr wrap="square">
            <a:spAutoFit/>
          </a:bodyPr>
          <a:lstStyle/>
          <a:p>
            <a:pPr algn="ctr"/>
            <a:r>
              <a:rPr lang="en-US" sz="1100" dirty="0">
                <a:latin typeface="Segoe UI Semibold"/>
                <a:cs typeface="Segoe UI"/>
              </a:rPr>
              <a:t>Client prepares pre-</a:t>
            </a:r>
            <a:r>
              <a:rPr lang="en-US" sz="1100" dirty="0" err="1">
                <a:latin typeface="Segoe UI Semibold"/>
                <a:cs typeface="Segoe UI"/>
              </a:rPr>
              <a:t>reqs</a:t>
            </a:r>
            <a:r>
              <a:rPr lang="en-US" sz="1100" dirty="0">
                <a:latin typeface="Segoe UI Semibold"/>
                <a:cs typeface="Segoe UI"/>
              </a:rPr>
              <a:t> &amp; schedules workshop</a:t>
            </a:r>
          </a:p>
          <a:p>
            <a:pPr algn="ctr"/>
            <a:r>
              <a:rPr lang="en-US" sz="1100" i="1" dirty="0">
                <a:solidFill>
                  <a:schemeClr val="accent1"/>
                </a:solidFill>
                <a:latin typeface="Segoe UI" panose="020B0502040204020203" pitchFamily="34" charset="0"/>
                <a:cs typeface="Segoe UI" panose="020B0502040204020203" pitchFamily="34" charset="0"/>
              </a:rPr>
              <a:t>~1 week</a:t>
            </a:r>
          </a:p>
        </p:txBody>
      </p:sp>
      <p:sp>
        <p:nvSpPr>
          <p:cNvPr id="28" name="TextBox 27">
            <a:extLst>
              <a:ext uri="{FF2B5EF4-FFF2-40B4-BE49-F238E27FC236}">
                <a16:creationId xmlns:a16="http://schemas.microsoft.com/office/drawing/2014/main" id="{458D62ED-5371-C4EE-747A-F6512E7A5F4E}"/>
              </a:ext>
            </a:extLst>
          </p:cNvPr>
          <p:cNvSpPr txBox="1"/>
          <p:nvPr/>
        </p:nvSpPr>
        <p:spPr>
          <a:xfrm>
            <a:off x="5838041" y="5025209"/>
            <a:ext cx="1775493" cy="600164"/>
          </a:xfrm>
          <a:prstGeom prst="rect">
            <a:avLst/>
          </a:prstGeom>
          <a:noFill/>
        </p:spPr>
        <p:txBody>
          <a:bodyPr wrap="square">
            <a:spAutoFit/>
          </a:bodyPr>
          <a:lstStyle/>
          <a:p>
            <a:pPr algn="ctr"/>
            <a:r>
              <a:rPr lang="en-US" sz="1100" dirty="0">
                <a:latin typeface="Segoe UI Semibold"/>
                <a:cs typeface="Segoe UI"/>
              </a:rPr>
              <a:t>MSFT architects build POC in client’s tenant</a:t>
            </a:r>
          </a:p>
          <a:p>
            <a:pPr algn="ctr"/>
            <a:r>
              <a:rPr lang="en-US" sz="1100" i="1" dirty="0">
                <a:solidFill>
                  <a:schemeClr val="accent1"/>
                </a:solidFill>
                <a:latin typeface="Segoe UI" panose="020B0502040204020203" pitchFamily="34" charset="0"/>
                <a:cs typeface="Segoe UI" panose="020B0502040204020203" pitchFamily="34" charset="0"/>
              </a:rPr>
              <a:t>1-2 weeks</a:t>
            </a:r>
            <a:endParaRPr lang="en-US" sz="1100" dirty="0">
              <a:solidFill>
                <a:schemeClr val="accent1"/>
              </a:solidFill>
            </a:endParaRPr>
          </a:p>
        </p:txBody>
      </p:sp>
      <p:sp>
        <p:nvSpPr>
          <p:cNvPr id="29" name="TextBox 28">
            <a:extLst>
              <a:ext uri="{FF2B5EF4-FFF2-40B4-BE49-F238E27FC236}">
                <a16:creationId xmlns:a16="http://schemas.microsoft.com/office/drawing/2014/main" id="{3AAAB406-3955-7DD5-1AC8-60BD96D866E3}"/>
              </a:ext>
            </a:extLst>
          </p:cNvPr>
          <p:cNvSpPr txBox="1"/>
          <p:nvPr/>
        </p:nvSpPr>
        <p:spPr>
          <a:xfrm>
            <a:off x="7776817" y="5741764"/>
            <a:ext cx="1775493" cy="430887"/>
          </a:xfrm>
          <a:prstGeom prst="rect">
            <a:avLst/>
          </a:prstGeom>
          <a:noFill/>
        </p:spPr>
        <p:txBody>
          <a:bodyPr wrap="square">
            <a:spAutoFit/>
          </a:bodyPr>
          <a:lstStyle/>
          <a:p>
            <a:pPr algn="ctr"/>
            <a:r>
              <a:rPr lang="en-US" sz="1100" dirty="0">
                <a:latin typeface="Segoe UI Semibold"/>
                <a:cs typeface="Segoe UI"/>
              </a:rPr>
              <a:t>Workshop with client</a:t>
            </a:r>
          </a:p>
          <a:p>
            <a:pPr algn="ctr"/>
            <a:r>
              <a:rPr lang="en-US" sz="1100" i="1" dirty="0">
                <a:solidFill>
                  <a:schemeClr val="accent1"/>
                </a:solidFill>
                <a:latin typeface="Segoe UI" panose="020B0502040204020203" pitchFamily="34" charset="0"/>
                <a:cs typeface="Segoe UI" panose="020B0502040204020203" pitchFamily="34" charset="0"/>
              </a:rPr>
              <a:t>3-5 Days</a:t>
            </a:r>
          </a:p>
        </p:txBody>
      </p:sp>
      <p:sp>
        <p:nvSpPr>
          <p:cNvPr id="30" name="TextBox 29">
            <a:extLst>
              <a:ext uri="{FF2B5EF4-FFF2-40B4-BE49-F238E27FC236}">
                <a16:creationId xmlns:a16="http://schemas.microsoft.com/office/drawing/2014/main" id="{2AE43D33-F29A-B913-DACA-FD5F606BD0B5}"/>
              </a:ext>
            </a:extLst>
          </p:cNvPr>
          <p:cNvSpPr txBox="1"/>
          <p:nvPr/>
        </p:nvSpPr>
        <p:spPr>
          <a:xfrm>
            <a:off x="9402931" y="5136896"/>
            <a:ext cx="1153886" cy="430887"/>
          </a:xfrm>
          <a:prstGeom prst="rect">
            <a:avLst/>
          </a:prstGeom>
          <a:noFill/>
        </p:spPr>
        <p:txBody>
          <a:bodyPr wrap="square">
            <a:spAutoFit/>
          </a:bodyPr>
          <a:lstStyle/>
          <a:p>
            <a:pPr algn="ctr"/>
            <a:r>
              <a:rPr lang="en-US" sz="1100" dirty="0">
                <a:latin typeface="Segoe UI Semibold"/>
                <a:cs typeface="Segoe UI"/>
              </a:rPr>
              <a:t>Completed POC!</a:t>
            </a:r>
            <a:endParaRPr lang="en-US" sz="1100" dirty="0"/>
          </a:p>
        </p:txBody>
      </p:sp>
      <p:sp>
        <p:nvSpPr>
          <p:cNvPr id="31" name="Star: 5 Points 30">
            <a:extLst>
              <a:ext uri="{FF2B5EF4-FFF2-40B4-BE49-F238E27FC236}">
                <a16:creationId xmlns:a16="http://schemas.microsoft.com/office/drawing/2014/main" id="{8C61698D-5F9B-0E26-2F22-B0BED99C5C23}"/>
              </a:ext>
            </a:extLst>
          </p:cNvPr>
          <p:cNvSpPr/>
          <p:nvPr/>
        </p:nvSpPr>
        <p:spPr bwMode="auto">
          <a:xfrm>
            <a:off x="9843803" y="5554848"/>
            <a:ext cx="272143" cy="261608"/>
          </a:xfrm>
          <a:prstGeom prst="star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sp>
        <p:nvSpPr>
          <p:cNvPr id="8" name="TextBox 7">
            <a:extLst>
              <a:ext uri="{FF2B5EF4-FFF2-40B4-BE49-F238E27FC236}">
                <a16:creationId xmlns:a16="http://schemas.microsoft.com/office/drawing/2014/main" id="{0D45BE68-6644-1E4A-CDCF-80F41B287E46}"/>
              </a:ext>
            </a:extLst>
          </p:cNvPr>
          <p:cNvSpPr txBox="1"/>
          <p:nvPr/>
        </p:nvSpPr>
        <p:spPr>
          <a:xfrm>
            <a:off x="1116588" y="4584510"/>
            <a:ext cx="896079" cy="276999"/>
          </a:xfrm>
          <a:prstGeom prst="rect">
            <a:avLst/>
          </a:prstGeom>
          <a:noFill/>
        </p:spPr>
        <p:txBody>
          <a:bodyPr wrap="none" lIns="0" tIns="0" rIns="0" bIns="0" rtlCol="0">
            <a:spAutoFit/>
          </a:bodyPr>
          <a:lstStyle/>
          <a:p>
            <a:pPr algn="l"/>
            <a:r>
              <a:rPr lang="en-US" dirty="0">
                <a:solidFill>
                  <a:schemeClr val="accent1"/>
                </a:solidFill>
                <a:latin typeface="+mj-lt"/>
              </a:rPr>
              <a:t>Timeline</a:t>
            </a:r>
          </a:p>
        </p:txBody>
      </p:sp>
    </p:spTree>
    <p:extLst>
      <p:ext uri="{BB962C8B-B14F-4D97-AF65-F5344CB8AC3E}">
        <p14:creationId xmlns:p14="http://schemas.microsoft.com/office/powerpoint/2010/main" val="4179085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2.08333E-7 -4.44444E-6 L -2.08333E-7 0.01806 " pathEditMode="relative" rAng="0" ptsTypes="AA">
                                      <p:cBhvr>
                                        <p:cTn id="9" dur="500" spd="-100000" fill="hold"/>
                                        <p:tgtEl>
                                          <p:spTgt spid="2"/>
                                        </p:tgtEl>
                                        <p:attrNameLst>
                                          <p:attrName>ppt_x</p:attrName>
                                          <p:attrName>ppt_y</p:attrName>
                                        </p:attrNameLst>
                                      </p:cBhvr>
                                      <p:rCtr x="0" y="903"/>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500"/>
                                        <p:tgtEl>
                                          <p:spTgt spid="60"/>
                                        </p:tgtEl>
                                      </p:cBhvr>
                                    </p:animEffect>
                                  </p:childTnLst>
                                </p:cTn>
                              </p:par>
                              <p:par>
                                <p:cTn id="26" presetID="10" presetClass="entr" presetSubtype="0" fill="hold" nodeType="withEffect">
                                  <p:stCondLst>
                                    <p:cond delay="0"/>
                                  </p:stCondLst>
                                  <p:childTnLst>
                                    <p:set>
                                      <p:cBhvr>
                                        <p:cTn id="27" dur="1" fill="hold">
                                          <p:stCondLst>
                                            <p:cond delay="0"/>
                                          </p:stCondLst>
                                        </p:cTn>
                                        <p:tgtEl>
                                          <p:spTgt spid="1026"/>
                                        </p:tgtEl>
                                        <p:attrNameLst>
                                          <p:attrName>style.visibility</p:attrName>
                                        </p:attrNameLst>
                                      </p:cBhvr>
                                      <p:to>
                                        <p:strVal val="visible"/>
                                      </p:to>
                                    </p:set>
                                    <p:animEffect transition="in" filter="fade">
                                      <p:cBhvr>
                                        <p:cTn id="28" dur="500"/>
                                        <p:tgtEl>
                                          <p:spTgt spid="1026"/>
                                        </p:tgtEl>
                                      </p:cBhvr>
                                    </p:animEffect>
                                  </p:childTnLst>
                                </p:cTn>
                              </p:par>
                              <p:par>
                                <p:cTn id="29" presetID="10" presetClass="entr" presetSubtype="0" fill="hold" nodeType="withEffect">
                                  <p:stCondLst>
                                    <p:cond delay="0"/>
                                  </p:stCondLst>
                                  <p:childTnLst>
                                    <p:set>
                                      <p:cBhvr>
                                        <p:cTn id="30" dur="1" fill="hold">
                                          <p:stCondLst>
                                            <p:cond delay="0"/>
                                          </p:stCondLst>
                                        </p:cTn>
                                        <p:tgtEl>
                                          <p:spTgt spid="1028"/>
                                        </p:tgtEl>
                                        <p:attrNameLst>
                                          <p:attrName>style.visibility</p:attrName>
                                        </p:attrNameLst>
                                      </p:cBhvr>
                                      <p:to>
                                        <p:strVal val="visible"/>
                                      </p:to>
                                    </p:set>
                                    <p:animEffect transition="in" filter="fade">
                                      <p:cBhvr>
                                        <p:cTn id="31" dur="500"/>
                                        <p:tgtEl>
                                          <p:spTgt spid="1028"/>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10" presetClass="entr" presetSubtype="0" fill="hold"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fade">
                                      <p:cBhvr>
                                        <p:cTn id="61" dur="500"/>
                                        <p:tgtEl>
                                          <p:spTgt spid="4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fade">
                                      <p:cBhvr>
                                        <p:cTn id="64" dur="500"/>
                                        <p:tgtEl>
                                          <p:spTgt spid="3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fade">
                                      <p:cBhvr>
                                        <p:cTn id="67" dur="500"/>
                                        <p:tgtEl>
                                          <p:spTgt spid="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1"/>
                                        </p:tgtEl>
                                        <p:attrNameLst>
                                          <p:attrName>style.visibility</p:attrName>
                                        </p:attrNameLst>
                                      </p:cBhvr>
                                      <p:to>
                                        <p:strVal val="visible"/>
                                      </p:to>
                                    </p:set>
                                    <p:animEffect transition="in" filter="fade">
                                      <p:cBhvr>
                                        <p:cTn id="70" dur="500"/>
                                        <p:tgtEl>
                                          <p:spTgt spid="6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500"/>
                                        <p:tgtEl>
                                          <p:spTgt spid="4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3"/>
                                        </p:tgtEl>
                                        <p:attrNameLst>
                                          <p:attrName>style.visibility</p:attrName>
                                        </p:attrNameLst>
                                      </p:cBhvr>
                                      <p:to>
                                        <p:strVal val="visible"/>
                                      </p:to>
                                    </p:set>
                                    <p:animEffect transition="in" filter="fade">
                                      <p:cBhvr>
                                        <p:cTn id="76" dur="500"/>
                                        <p:tgtEl>
                                          <p:spTgt spid="63"/>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250"/>
                                        <p:tgtEl>
                                          <p:spTgt spid="24"/>
                                        </p:tgtEl>
                                      </p:cBhvr>
                                    </p:animEffect>
                                  </p:childTnLst>
                                </p:cTn>
                              </p:par>
                            </p:childTnLst>
                          </p:cTn>
                        </p:par>
                        <p:par>
                          <p:cTn id="82" fill="hold">
                            <p:stCondLst>
                              <p:cond delay="250"/>
                            </p:stCondLst>
                            <p:childTnLst>
                              <p:par>
                                <p:cTn id="83" presetID="10" presetClass="entr" presetSubtype="0" fill="hold" nodeType="afterEffect">
                                  <p:stCondLst>
                                    <p:cond delay="0"/>
                                  </p:stCondLst>
                                  <p:childTnLst>
                                    <p:set>
                                      <p:cBhvr>
                                        <p:cTn id="84" dur="1" fill="hold">
                                          <p:stCondLst>
                                            <p:cond delay="0"/>
                                          </p:stCondLst>
                                        </p:cTn>
                                        <p:tgtEl>
                                          <p:spTgt spid="39"/>
                                        </p:tgtEl>
                                        <p:attrNameLst>
                                          <p:attrName>style.visibility</p:attrName>
                                        </p:attrNameLst>
                                      </p:cBhvr>
                                      <p:to>
                                        <p:strVal val="visible"/>
                                      </p:to>
                                    </p:set>
                                    <p:animEffect transition="in" filter="fade">
                                      <p:cBhvr>
                                        <p:cTn id="85" dur="250"/>
                                        <p:tgtEl>
                                          <p:spTgt spid="39"/>
                                        </p:tgtEl>
                                      </p:cBhvr>
                                    </p:animEffect>
                                  </p:childTnLst>
                                </p:cTn>
                              </p:par>
                            </p:childTnLst>
                          </p:cTn>
                        </p:par>
                        <p:par>
                          <p:cTn id="86" fill="hold">
                            <p:stCondLst>
                              <p:cond delay="500"/>
                            </p:stCondLst>
                            <p:childTnLst>
                              <p:par>
                                <p:cTn id="87" presetID="10" presetClass="entr" presetSubtype="0" fill="hold" nodeType="afterEffect">
                                  <p:stCondLst>
                                    <p:cond delay="0"/>
                                  </p:stCondLst>
                                  <p:childTnLst>
                                    <p:set>
                                      <p:cBhvr>
                                        <p:cTn id="88" dur="1" fill="hold">
                                          <p:stCondLst>
                                            <p:cond delay="0"/>
                                          </p:stCondLst>
                                        </p:cTn>
                                        <p:tgtEl>
                                          <p:spTgt spid="41"/>
                                        </p:tgtEl>
                                        <p:attrNameLst>
                                          <p:attrName>style.visibility</p:attrName>
                                        </p:attrNameLst>
                                      </p:cBhvr>
                                      <p:to>
                                        <p:strVal val="visible"/>
                                      </p:to>
                                    </p:set>
                                    <p:animEffect transition="in" filter="fade">
                                      <p:cBhvr>
                                        <p:cTn id="89" dur="250"/>
                                        <p:tgtEl>
                                          <p:spTgt spid="41"/>
                                        </p:tgtEl>
                                      </p:cBhvr>
                                    </p:animEffect>
                                  </p:childTnLst>
                                </p:cTn>
                              </p:par>
                            </p:childTnLst>
                          </p:cTn>
                        </p:par>
                        <p:par>
                          <p:cTn id="90" fill="hold">
                            <p:stCondLst>
                              <p:cond delay="750"/>
                            </p:stCondLst>
                            <p:childTnLst>
                              <p:par>
                                <p:cTn id="91" presetID="10" presetClass="entr" presetSubtype="0" fill="hold" nodeType="afterEffect">
                                  <p:stCondLst>
                                    <p:cond delay="0"/>
                                  </p:stCondLst>
                                  <p:childTnLst>
                                    <p:set>
                                      <p:cBhvr>
                                        <p:cTn id="92" dur="1" fill="hold">
                                          <p:stCondLst>
                                            <p:cond delay="0"/>
                                          </p:stCondLst>
                                        </p:cTn>
                                        <p:tgtEl>
                                          <p:spTgt spid="43"/>
                                        </p:tgtEl>
                                        <p:attrNameLst>
                                          <p:attrName>style.visibility</p:attrName>
                                        </p:attrNameLst>
                                      </p:cBhvr>
                                      <p:to>
                                        <p:strVal val="visible"/>
                                      </p:to>
                                    </p:set>
                                    <p:animEffect transition="in" filter="fade">
                                      <p:cBhvr>
                                        <p:cTn id="93" dur="250"/>
                                        <p:tgtEl>
                                          <p:spTgt spid="43"/>
                                        </p:tgtEl>
                                      </p:cBhvr>
                                    </p:animEffect>
                                  </p:childTnLst>
                                </p:cTn>
                              </p:par>
                            </p:childTnLst>
                          </p:cTn>
                        </p:par>
                        <p:par>
                          <p:cTn id="94" fill="hold">
                            <p:stCondLst>
                              <p:cond delay="1000"/>
                            </p:stCondLst>
                            <p:childTnLst>
                              <p:par>
                                <p:cTn id="95" presetID="10" presetClass="entr" presetSubtype="0" fill="hold" nodeType="afterEffect">
                                  <p:stCondLst>
                                    <p:cond delay="0"/>
                                  </p:stCondLst>
                                  <p:childTnLst>
                                    <p:set>
                                      <p:cBhvr>
                                        <p:cTn id="96" dur="1" fill="hold">
                                          <p:stCondLst>
                                            <p:cond delay="0"/>
                                          </p:stCondLst>
                                        </p:cTn>
                                        <p:tgtEl>
                                          <p:spTgt spid="45"/>
                                        </p:tgtEl>
                                        <p:attrNameLst>
                                          <p:attrName>style.visibility</p:attrName>
                                        </p:attrNameLst>
                                      </p:cBhvr>
                                      <p:to>
                                        <p:strVal val="visible"/>
                                      </p:to>
                                    </p:set>
                                    <p:animEffect transition="in" filter="fade">
                                      <p:cBhvr>
                                        <p:cTn id="97" dur="250"/>
                                        <p:tgtEl>
                                          <p:spTgt spid="45"/>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xit" presetSubtype="0" fill="hold" nodeType="clickEffect">
                                  <p:stCondLst>
                                    <p:cond delay="0"/>
                                  </p:stCondLst>
                                  <p:childTnLst>
                                    <p:animEffect transition="out" filter="fade">
                                      <p:cBhvr>
                                        <p:cTn id="101" dur="500"/>
                                        <p:tgtEl>
                                          <p:spTgt spid="24"/>
                                        </p:tgtEl>
                                      </p:cBhvr>
                                    </p:animEffect>
                                    <p:set>
                                      <p:cBhvr>
                                        <p:cTn id="102" dur="1" fill="hold">
                                          <p:stCondLst>
                                            <p:cond delay="499"/>
                                          </p:stCondLst>
                                        </p:cTn>
                                        <p:tgtEl>
                                          <p:spTgt spid="24"/>
                                        </p:tgtEl>
                                        <p:attrNameLst>
                                          <p:attrName>style.visibility</p:attrName>
                                        </p:attrNameLst>
                                      </p:cBhvr>
                                      <p:to>
                                        <p:strVal val="hidden"/>
                                      </p:to>
                                    </p:set>
                                  </p:childTnLst>
                                </p:cTn>
                              </p:par>
                              <p:par>
                                <p:cTn id="103" presetID="10" presetClass="exit" presetSubtype="0" fill="hold" nodeType="withEffect">
                                  <p:stCondLst>
                                    <p:cond delay="0"/>
                                  </p:stCondLst>
                                  <p:childTnLst>
                                    <p:animEffect transition="out" filter="fade">
                                      <p:cBhvr>
                                        <p:cTn id="104" dur="500"/>
                                        <p:tgtEl>
                                          <p:spTgt spid="39"/>
                                        </p:tgtEl>
                                      </p:cBhvr>
                                    </p:animEffect>
                                    <p:set>
                                      <p:cBhvr>
                                        <p:cTn id="105" dur="1" fill="hold">
                                          <p:stCondLst>
                                            <p:cond delay="499"/>
                                          </p:stCondLst>
                                        </p:cTn>
                                        <p:tgtEl>
                                          <p:spTgt spid="39"/>
                                        </p:tgtEl>
                                        <p:attrNameLst>
                                          <p:attrName>style.visibility</p:attrName>
                                        </p:attrNameLst>
                                      </p:cBhvr>
                                      <p:to>
                                        <p:strVal val="hidden"/>
                                      </p:to>
                                    </p:set>
                                  </p:childTnLst>
                                </p:cTn>
                              </p:par>
                              <p:par>
                                <p:cTn id="106" presetID="10" presetClass="exit" presetSubtype="0" fill="hold" nodeType="withEffect">
                                  <p:stCondLst>
                                    <p:cond delay="0"/>
                                  </p:stCondLst>
                                  <p:childTnLst>
                                    <p:animEffect transition="out" filter="fade">
                                      <p:cBhvr>
                                        <p:cTn id="107" dur="500"/>
                                        <p:tgtEl>
                                          <p:spTgt spid="41"/>
                                        </p:tgtEl>
                                      </p:cBhvr>
                                    </p:animEffect>
                                    <p:set>
                                      <p:cBhvr>
                                        <p:cTn id="108" dur="1" fill="hold">
                                          <p:stCondLst>
                                            <p:cond delay="499"/>
                                          </p:stCondLst>
                                        </p:cTn>
                                        <p:tgtEl>
                                          <p:spTgt spid="41"/>
                                        </p:tgtEl>
                                        <p:attrNameLst>
                                          <p:attrName>style.visibility</p:attrName>
                                        </p:attrNameLst>
                                      </p:cBhvr>
                                      <p:to>
                                        <p:strVal val="hidden"/>
                                      </p:to>
                                    </p:set>
                                  </p:childTnLst>
                                </p:cTn>
                              </p:par>
                              <p:par>
                                <p:cTn id="109" presetID="10" presetClass="exit" presetSubtype="0" fill="hold" nodeType="withEffect">
                                  <p:stCondLst>
                                    <p:cond delay="0"/>
                                  </p:stCondLst>
                                  <p:childTnLst>
                                    <p:animEffect transition="out" filter="fade">
                                      <p:cBhvr>
                                        <p:cTn id="110" dur="500"/>
                                        <p:tgtEl>
                                          <p:spTgt spid="43"/>
                                        </p:tgtEl>
                                      </p:cBhvr>
                                    </p:animEffect>
                                    <p:set>
                                      <p:cBhvr>
                                        <p:cTn id="111" dur="1" fill="hold">
                                          <p:stCondLst>
                                            <p:cond delay="499"/>
                                          </p:stCondLst>
                                        </p:cTn>
                                        <p:tgtEl>
                                          <p:spTgt spid="43"/>
                                        </p:tgtEl>
                                        <p:attrNameLst>
                                          <p:attrName>style.visibility</p:attrName>
                                        </p:attrNameLst>
                                      </p:cBhvr>
                                      <p:to>
                                        <p:strVal val="hidden"/>
                                      </p:to>
                                    </p:set>
                                  </p:childTnLst>
                                </p:cTn>
                              </p:par>
                              <p:par>
                                <p:cTn id="112" presetID="10" presetClass="exit" presetSubtype="0" fill="hold" nodeType="withEffect">
                                  <p:stCondLst>
                                    <p:cond delay="0"/>
                                  </p:stCondLst>
                                  <p:childTnLst>
                                    <p:animEffect transition="out" filter="fade">
                                      <p:cBhvr>
                                        <p:cTn id="113" dur="500"/>
                                        <p:tgtEl>
                                          <p:spTgt spid="45"/>
                                        </p:tgtEl>
                                      </p:cBhvr>
                                    </p:animEffect>
                                    <p:set>
                                      <p:cBhvr>
                                        <p:cTn id="114" dur="1" fill="hold">
                                          <p:stCondLst>
                                            <p:cond delay="499"/>
                                          </p:stCondLst>
                                        </p:cTn>
                                        <p:tgtEl>
                                          <p:spTgt spid="45"/>
                                        </p:tgtEl>
                                        <p:attrNameLst>
                                          <p:attrName>style.visibility</p:attrName>
                                        </p:attrNameLst>
                                      </p:cBhvr>
                                      <p:to>
                                        <p:strVal val="hidden"/>
                                      </p:to>
                                    </p:set>
                                  </p:childTnLst>
                                </p:cTn>
                              </p:par>
                              <p:par>
                                <p:cTn id="115" presetID="10" presetClass="entr" presetSubtype="0" fill="hold" grpId="0" nodeType="withEffect">
                                  <p:stCondLst>
                                    <p:cond delay="0"/>
                                  </p:stCondLst>
                                  <p:childTnLst>
                                    <p:set>
                                      <p:cBhvr>
                                        <p:cTn id="116" dur="1" fill="hold">
                                          <p:stCondLst>
                                            <p:cond delay="0"/>
                                          </p:stCondLst>
                                        </p:cTn>
                                        <p:tgtEl>
                                          <p:spTgt spid="25"/>
                                        </p:tgtEl>
                                        <p:attrNameLst>
                                          <p:attrName>style.visibility</p:attrName>
                                        </p:attrNameLst>
                                      </p:cBhvr>
                                      <p:to>
                                        <p:strVal val="visible"/>
                                      </p:to>
                                    </p:set>
                                    <p:animEffect transition="in" filter="fade">
                                      <p:cBhvr>
                                        <p:cTn id="117" dur="500"/>
                                        <p:tgtEl>
                                          <p:spTgt spid="25"/>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7"/>
                                        </p:tgtEl>
                                        <p:attrNameLst>
                                          <p:attrName>style.visibility</p:attrName>
                                        </p:attrNameLst>
                                      </p:cBhvr>
                                      <p:to>
                                        <p:strVal val="visible"/>
                                      </p:to>
                                    </p:set>
                                    <p:animEffect transition="in" filter="fade">
                                      <p:cBhvr>
                                        <p:cTn id="120" dur="500"/>
                                        <p:tgtEl>
                                          <p:spTgt spid="2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8"/>
                                        </p:tgtEl>
                                        <p:attrNameLst>
                                          <p:attrName>style.visibility</p:attrName>
                                        </p:attrNameLst>
                                      </p:cBhvr>
                                      <p:to>
                                        <p:strVal val="visible"/>
                                      </p:to>
                                    </p:set>
                                    <p:animEffect transition="in" filter="fade">
                                      <p:cBhvr>
                                        <p:cTn id="123" dur="500"/>
                                        <p:tgtEl>
                                          <p:spTgt spid="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9"/>
                                        </p:tgtEl>
                                        <p:attrNameLst>
                                          <p:attrName>style.visibility</p:attrName>
                                        </p:attrNameLst>
                                      </p:cBhvr>
                                      <p:to>
                                        <p:strVal val="visible"/>
                                      </p:to>
                                    </p:set>
                                    <p:animEffect transition="in" filter="fade">
                                      <p:cBhvr>
                                        <p:cTn id="126" dur="500"/>
                                        <p:tgtEl>
                                          <p:spTgt spid="29"/>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8"/>
                                        </p:tgtEl>
                                        <p:attrNameLst>
                                          <p:attrName>style.visibility</p:attrName>
                                        </p:attrNameLst>
                                      </p:cBhvr>
                                      <p:to>
                                        <p:strVal val="visible"/>
                                      </p:to>
                                    </p:set>
                                    <p:animEffect transition="in" filter="fade">
                                      <p:cBhvr>
                                        <p:cTn id="129" dur="500"/>
                                        <p:tgtEl>
                                          <p:spTgt spid="8"/>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30"/>
                                        </p:tgtEl>
                                        <p:attrNameLst>
                                          <p:attrName>style.visibility</p:attrName>
                                        </p:attrNameLst>
                                      </p:cBhvr>
                                      <p:to>
                                        <p:strVal val="visible"/>
                                      </p:to>
                                    </p:set>
                                    <p:animEffect transition="in" filter="fade">
                                      <p:cBhvr>
                                        <p:cTn id="132" dur="500"/>
                                        <p:tgtEl>
                                          <p:spTgt spid="30"/>
                                        </p:tgtEl>
                                      </p:cBhvr>
                                    </p:animEffect>
                                  </p:childTnLst>
                                </p:cTn>
                              </p:par>
                              <p:par>
                                <p:cTn id="133" presetID="1" presetClass="entr" presetSubtype="0" fill="hold" nodeType="withEffect">
                                  <p:stCondLst>
                                    <p:cond delay="0"/>
                                  </p:stCondLst>
                                  <p:childTnLst>
                                    <p:set>
                                      <p:cBhvr>
                                        <p:cTn id="134" dur="1" fill="hold">
                                          <p:stCondLst>
                                            <p:cond delay="0"/>
                                          </p:stCondLst>
                                        </p:cTn>
                                        <p:tgtEl>
                                          <p:spTgt spid="23"/>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grpId="0" nodeType="clickEffect">
                                  <p:stCondLst>
                                    <p:cond delay="0"/>
                                  </p:stCondLst>
                                  <p:childTnLst>
                                    <p:set>
                                      <p:cBhvr>
                                        <p:cTn id="138" dur="1" fill="hold">
                                          <p:stCondLst>
                                            <p:cond delay="0"/>
                                          </p:stCondLst>
                                        </p:cTn>
                                        <p:tgtEl>
                                          <p:spTgt spid="31"/>
                                        </p:tgtEl>
                                        <p:attrNameLst>
                                          <p:attrName>style.visibility</p:attrName>
                                        </p:attrNameLst>
                                      </p:cBhvr>
                                      <p:to>
                                        <p:strVal val="visible"/>
                                      </p:to>
                                    </p:set>
                                    <p:animEffect transition="in" filter="fade">
                                      <p:cBhvr>
                                        <p:cTn id="13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p:bldP spid="7" grpId="0"/>
      <p:bldP spid="14" grpId="0"/>
      <p:bldP spid="11" grpId="0"/>
      <p:bldP spid="16" grpId="0"/>
      <p:bldP spid="60" grpId="0" animBg="1"/>
      <p:bldP spid="61" grpId="0" animBg="1"/>
      <p:bldP spid="63" grpId="0" animBg="1"/>
      <p:bldP spid="5" grpId="0" animBg="1"/>
      <p:bldP spid="38" grpId="0" animBg="1"/>
      <p:bldP spid="42" grpId="0" animBg="1"/>
      <p:bldP spid="44" grpId="0" animBg="1"/>
      <p:bldP spid="40" grpId="0" animBg="1"/>
      <p:bldP spid="25" grpId="0"/>
      <p:bldP spid="27" grpId="0"/>
      <p:bldP spid="28" grpId="0"/>
      <p:bldP spid="29" grpId="0"/>
      <p:bldP spid="30" grpId="0"/>
      <p:bldP spid="31" grpId="0" animBg="1"/>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884C1-E21A-E914-4AC1-52AA08D0D1C3}"/>
              </a:ext>
            </a:extLst>
          </p:cNvPr>
          <p:cNvSpPr>
            <a:spLocks noGrp="1"/>
          </p:cNvSpPr>
          <p:nvPr>
            <p:ph type="title"/>
          </p:nvPr>
        </p:nvSpPr>
        <p:spPr/>
        <p:txBody>
          <a:bodyPr/>
          <a:lstStyle/>
          <a:p>
            <a:r>
              <a:rPr lang="en-US" dirty="0"/>
              <a:t>3-5 Day Workshop Agenda</a:t>
            </a:r>
          </a:p>
        </p:txBody>
      </p:sp>
      <p:sp>
        <p:nvSpPr>
          <p:cNvPr id="3" name="Text Placeholder 2">
            <a:extLst>
              <a:ext uri="{FF2B5EF4-FFF2-40B4-BE49-F238E27FC236}">
                <a16:creationId xmlns:a16="http://schemas.microsoft.com/office/drawing/2014/main" id="{E00792AB-3B8E-B3D4-B4D1-DA395243BBDF}"/>
              </a:ext>
            </a:extLst>
          </p:cNvPr>
          <p:cNvSpPr>
            <a:spLocks noGrp="1"/>
          </p:cNvSpPr>
          <p:nvPr>
            <p:ph type="body" sz="quarter" idx="11"/>
          </p:nvPr>
        </p:nvSpPr>
        <p:spPr/>
        <p:txBody>
          <a:bodyPr/>
          <a:lstStyle/>
          <a:p>
            <a:r>
              <a:rPr lang="en-US" dirty="0"/>
              <a:t>From Idea to POC in 3-5 days</a:t>
            </a:r>
          </a:p>
        </p:txBody>
      </p:sp>
      <p:sp>
        <p:nvSpPr>
          <p:cNvPr id="4" name="Text Placeholder 3">
            <a:extLst>
              <a:ext uri="{FF2B5EF4-FFF2-40B4-BE49-F238E27FC236}">
                <a16:creationId xmlns:a16="http://schemas.microsoft.com/office/drawing/2014/main" id="{9D9C3C37-6902-4DA0-1BB1-0F9D1FDFDB54}"/>
              </a:ext>
            </a:extLst>
          </p:cNvPr>
          <p:cNvSpPr>
            <a:spLocks noGrp="1"/>
          </p:cNvSpPr>
          <p:nvPr>
            <p:ph type="body" sz="quarter" idx="13"/>
          </p:nvPr>
        </p:nvSpPr>
        <p:spPr/>
        <p:txBody>
          <a:bodyPr/>
          <a:lstStyle/>
          <a:p>
            <a:r>
              <a:rPr lang="en-US" sz="1600" dirty="0"/>
              <a:t>Overview of Azure Products and Azure OpenAI Theories </a:t>
            </a:r>
          </a:p>
          <a:p>
            <a:r>
              <a:rPr lang="en-US" sz="1600" dirty="0"/>
              <a:t>Overview of Use Case and Architecture</a:t>
            </a:r>
          </a:p>
          <a:p>
            <a:r>
              <a:rPr lang="en-US" sz="1600" dirty="0"/>
              <a:t>Walk Through of Github Repo</a:t>
            </a:r>
          </a:p>
          <a:p>
            <a:r>
              <a:rPr lang="en-US" sz="1600" b="1" dirty="0"/>
              <a:t>Notebook 1-2</a:t>
            </a:r>
            <a:r>
              <a:rPr lang="en-US" sz="1600" dirty="0"/>
              <a:t>: Create Azure Cognitive Search – Text and Vector indexes</a:t>
            </a:r>
          </a:p>
          <a:p>
            <a:r>
              <a:rPr lang="en-US" sz="1600" b="1" dirty="0"/>
              <a:t>Notebook 3</a:t>
            </a:r>
            <a:r>
              <a:rPr lang="en-US" sz="1600" dirty="0"/>
              <a:t>: Searching enhanced with Azure OpenAI</a:t>
            </a:r>
          </a:p>
        </p:txBody>
      </p:sp>
      <p:sp>
        <p:nvSpPr>
          <p:cNvPr id="5" name="Text Placeholder 4">
            <a:extLst>
              <a:ext uri="{FF2B5EF4-FFF2-40B4-BE49-F238E27FC236}">
                <a16:creationId xmlns:a16="http://schemas.microsoft.com/office/drawing/2014/main" id="{CE8650D3-4DF9-328D-0856-6FD4AC9C9BAC}"/>
              </a:ext>
            </a:extLst>
          </p:cNvPr>
          <p:cNvSpPr>
            <a:spLocks noGrp="1"/>
          </p:cNvSpPr>
          <p:nvPr>
            <p:ph type="body" sz="quarter" idx="14"/>
          </p:nvPr>
        </p:nvSpPr>
        <p:spPr/>
        <p:txBody>
          <a:bodyPr/>
          <a:lstStyle/>
          <a:p>
            <a:r>
              <a:rPr lang="en-US" sz="1600" b="1" dirty="0"/>
              <a:t>Notebook 4</a:t>
            </a:r>
            <a:r>
              <a:rPr lang="en-US" sz="1600" dirty="0"/>
              <a:t>: Indexing and Searching complex/large files</a:t>
            </a:r>
          </a:p>
          <a:p>
            <a:r>
              <a:rPr lang="en-US" sz="1600" b="1" dirty="0"/>
              <a:t>Notebook 5</a:t>
            </a:r>
            <a:r>
              <a:rPr lang="en-US" sz="1600" dirty="0"/>
              <a:t>: Implementing Memory to Power Conversations</a:t>
            </a:r>
          </a:p>
          <a:p>
            <a:r>
              <a:rPr lang="en-US" sz="1600" b="1" dirty="0"/>
              <a:t>Notebook 6</a:t>
            </a:r>
            <a:r>
              <a:rPr lang="en-US" sz="1600" dirty="0"/>
              <a:t>: Searching Across Tabular Dataset File </a:t>
            </a:r>
          </a:p>
          <a:p>
            <a:r>
              <a:rPr lang="en-US" sz="1600" b="1" dirty="0"/>
              <a:t>Notebook 7</a:t>
            </a:r>
            <a:r>
              <a:rPr lang="en-US" sz="1600" dirty="0"/>
              <a:t>: Talking to a SQL Databases</a:t>
            </a:r>
          </a:p>
          <a:p>
            <a:r>
              <a:rPr lang="en-US" sz="1600" b="1" dirty="0"/>
              <a:t>Notebook 8</a:t>
            </a:r>
            <a:r>
              <a:rPr lang="en-US" sz="1600" dirty="0"/>
              <a:t>: Creating a Bing Chat Clone</a:t>
            </a:r>
          </a:p>
        </p:txBody>
      </p:sp>
      <p:sp>
        <p:nvSpPr>
          <p:cNvPr id="6" name="Text Placeholder 5">
            <a:extLst>
              <a:ext uri="{FF2B5EF4-FFF2-40B4-BE49-F238E27FC236}">
                <a16:creationId xmlns:a16="http://schemas.microsoft.com/office/drawing/2014/main" id="{0001F119-CBF7-9B47-495B-E51D7E920B39}"/>
              </a:ext>
            </a:extLst>
          </p:cNvPr>
          <p:cNvSpPr>
            <a:spLocks noGrp="1"/>
          </p:cNvSpPr>
          <p:nvPr>
            <p:ph type="body" sz="quarter" idx="15"/>
          </p:nvPr>
        </p:nvSpPr>
        <p:spPr/>
        <p:txBody>
          <a:bodyPr/>
          <a:lstStyle/>
          <a:p>
            <a:r>
              <a:rPr lang="en-US" sz="1600" b="1" dirty="0"/>
              <a:t>Notebook 9</a:t>
            </a:r>
            <a:r>
              <a:rPr lang="en-US" sz="1600" dirty="0"/>
              <a:t>: Talking to REST APIs.</a:t>
            </a:r>
          </a:p>
          <a:p>
            <a:r>
              <a:rPr lang="en-US" sz="1600" b="1" dirty="0"/>
              <a:t>Notebook 10</a:t>
            </a:r>
            <a:r>
              <a:rPr lang="en-US" sz="1600" dirty="0"/>
              <a:t>: All Together – GPT Smart Search Engine Chat Bot</a:t>
            </a:r>
          </a:p>
          <a:p>
            <a:r>
              <a:rPr lang="en-US" sz="1600" b="1" dirty="0"/>
              <a:t>Notebook 11</a:t>
            </a:r>
            <a:r>
              <a:rPr lang="en-US" sz="1600" dirty="0"/>
              <a:t>: Building the backend and frontend of the apps</a:t>
            </a:r>
          </a:p>
          <a:p>
            <a:r>
              <a:rPr lang="en-US" sz="1600" dirty="0"/>
              <a:t>Deployment of Web Application</a:t>
            </a:r>
          </a:p>
          <a:p>
            <a:r>
              <a:rPr lang="en-US" sz="1600" dirty="0"/>
              <a:t>Next Steps Discussion: Production, Partners, Support</a:t>
            </a:r>
          </a:p>
          <a:p>
            <a:r>
              <a:rPr lang="en-US" sz="1600" dirty="0"/>
              <a:t>Open Q&amp;A</a:t>
            </a:r>
          </a:p>
        </p:txBody>
      </p:sp>
      <p:sp>
        <p:nvSpPr>
          <p:cNvPr id="7" name="Text Placeholder 6">
            <a:extLst>
              <a:ext uri="{FF2B5EF4-FFF2-40B4-BE49-F238E27FC236}">
                <a16:creationId xmlns:a16="http://schemas.microsoft.com/office/drawing/2014/main" id="{D754702E-F32D-FFB3-81A9-C5D3AFF6A88B}"/>
              </a:ext>
            </a:extLst>
          </p:cNvPr>
          <p:cNvSpPr>
            <a:spLocks noGrp="1"/>
          </p:cNvSpPr>
          <p:nvPr>
            <p:ph type="body" sz="quarter" idx="16"/>
          </p:nvPr>
        </p:nvSpPr>
        <p:spPr>
          <a:xfrm>
            <a:off x="588263" y="3028342"/>
            <a:ext cx="3499013" cy="307777"/>
          </a:xfrm>
        </p:spPr>
        <p:txBody>
          <a:bodyPr/>
          <a:lstStyle/>
          <a:p>
            <a:r>
              <a:rPr lang="en-US" sz="2000" dirty="0"/>
              <a:t>Day 1</a:t>
            </a:r>
          </a:p>
        </p:txBody>
      </p:sp>
      <p:sp>
        <p:nvSpPr>
          <p:cNvPr id="8" name="Text Placeholder 7">
            <a:extLst>
              <a:ext uri="{FF2B5EF4-FFF2-40B4-BE49-F238E27FC236}">
                <a16:creationId xmlns:a16="http://schemas.microsoft.com/office/drawing/2014/main" id="{EB314260-703D-D852-64FD-09B2A38A57DB}"/>
              </a:ext>
            </a:extLst>
          </p:cNvPr>
          <p:cNvSpPr>
            <a:spLocks noGrp="1"/>
          </p:cNvSpPr>
          <p:nvPr>
            <p:ph type="body" sz="quarter" idx="17"/>
          </p:nvPr>
        </p:nvSpPr>
        <p:spPr>
          <a:xfrm>
            <a:off x="4346996" y="3028342"/>
            <a:ext cx="3499013" cy="307777"/>
          </a:xfrm>
        </p:spPr>
        <p:txBody>
          <a:bodyPr/>
          <a:lstStyle/>
          <a:p>
            <a:r>
              <a:rPr lang="en-US" sz="2000" dirty="0"/>
              <a:t>Day 2</a:t>
            </a:r>
          </a:p>
        </p:txBody>
      </p:sp>
      <p:sp>
        <p:nvSpPr>
          <p:cNvPr id="9" name="Text Placeholder 8">
            <a:extLst>
              <a:ext uri="{FF2B5EF4-FFF2-40B4-BE49-F238E27FC236}">
                <a16:creationId xmlns:a16="http://schemas.microsoft.com/office/drawing/2014/main" id="{DC7C5232-67F5-AEB6-943B-B4E36BE24B4D}"/>
              </a:ext>
            </a:extLst>
          </p:cNvPr>
          <p:cNvSpPr>
            <a:spLocks noGrp="1"/>
          </p:cNvSpPr>
          <p:nvPr>
            <p:ph type="body" sz="quarter" idx="18"/>
          </p:nvPr>
        </p:nvSpPr>
        <p:spPr>
          <a:xfrm>
            <a:off x="8105728" y="3028342"/>
            <a:ext cx="3499013" cy="307777"/>
          </a:xfrm>
        </p:spPr>
        <p:txBody>
          <a:bodyPr/>
          <a:lstStyle/>
          <a:p>
            <a:r>
              <a:rPr lang="en-US" sz="2000" dirty="0"/>
              <a:t>Day 3</a:t>
            </a:r>
          </a:p>
        </p:txBody>
      </p:sp>
      <p:pic>
        <p:nvPicPr>
          <p:cNvPr id="13" name="Graphic 12" descr="Icon of a wrench and screwdriver">
            <a:extLst>
              <a:ext uri="{FF2B5EF4-FFF2-40B4-BE49-F238E27FC236}">
                <a16:creationId xmlns:a16="http://schemas.microsoft.com/office/drawing/2014/main" id="{89E82D58-5FFF-AE57-9818-F9D1DF69A1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50105" y="1902069"/>
            <a:ext cx="578487" cy="550031"/>
          </a:xfrm>
          <a:prstGeom prst="rect">
            <a:avLst/>
          </a:prstGeom>
        </p:spPr>
      </p:pic>
      <p:pic>
        <p:nvPicPr>
          <p:cNvPr id="20" name="Picture 19">
            <a:extLst>
              <a:ext uri="{FF2B5EF4-FFF2-40B4-BE49-F238E27FC236}">
                <a16:creationId xmlns:a16="http://schemas.microsoft.com/office/drawing/2014/main" id="{1545E46C-9395-BE7D-C817-1F97744601BD}"/>
              </a:ext>
            </a:extLst>
          </p:cNvPr>
          <p:cNvPicPr>
            <a:picLocks noChangeAspect="1"/>
          </p:cNvPicPr>
          <p:nvPr/>
        </p:nvPicPr>
        <p:blipFill rotWithShape="1">
          <a:blip r:embed="rId4"/>
          <a:srcRect l="9511" t="3115" r="5736" b="-1"/>
          <a:stretch/>
        </p:blipFill>
        <p:spPr>
          <a:xfrm rot="2497309">
            <a:off x="8249374" y="1829398"/>
            <a:ext cx="691536" cy="695370"/>
          </a:xfrm>
          <a:prstGeom prst="rect">
            <a:avLst/>
          </a:prstGeom>
        </p:spPr>
      </p:pic>
      <p:pic>
        <p:nvPicPr>
          <p:cNvPr id="21" name="Graphic 4" descr="Icon of a box with connected dots and lines">
            <a:extLst>
              <a:ext uri="{FF2B5EF4-FFF2-40B4-BE49-F238E27FC236}">
                <a16:creationId xmlns:a16="http://schemas.microsoft.com/office/drawing/2014/main" id="{C49416B3-DB38-1039-CC23-503B2A916C0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9424" y="1853259"/>
            <a:ext cx="588559" cy="651618"/>
          </a:xfrm>
          <a:prstGeom prst="rect">
            <a:avLst/>
          </a:prstGeom>
        </p:spPr>
      </p:pic>
    </p:spTree>
    <p:extLst>
      <p:ext uri="{BB962C8B-B14F-4D97-AF65-F5344CB8AC3E}">
        <p14:creationId xmlns:p14="http://schemas.microsoft.com/office/powerpoint/2010/main" val="108590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B77EC-0079-8E24-108C-B719BAB96637}"/>
              </a:ext>
            </a:extLst>
          </p:cNvPr>
          <p:cNvSpPr>
            <a:spLocks noGrp="1"/>
          </p:cNvSpPr>
          <p:nvPr>
            <p:ph type="title"/>
          </p:nvPr>
        </p:nvSpPr>
        <p:spPr/>
        <p:txBody>
          <a:bodyPr/>
          <a:lstStyle/>
          <a:p>
            <a:r>
              <a:rPr lang="en-US" dirty="0"/>
              <a:t>The Prerequisites </a:t>
            </a:r>
          </a:p>
        </p:txBody>
      </p:sp>
      <p:sp>
        <p:nvSpPr>
          <p:cNvPr id="3" name="Rectangle 2">
            <a:extLst>
              <a:ext uri="{FF2B5EF4-FFF2-40B4-BE49-F238E27FC236}">
                <a16:creationId xmlns:a16="http://schemas.microsoft.com/office/drawing/2014/main" id="{DD6F310E-B3F7-34F8-8139-F4FFA43FF0C4}"/>
              </a:ext>
            </a:extLst>
          </p:cNvPr>
          <p:cNvSpPr/>
          <p:nvPr/>
        </p:nvSpPr>
        <p:spPr bwMode="auto">
          <a:xfrm>
            <a:off x="441166" y="1799445"/>
            <a:ext cx="7556281" cy="4757703"/>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400" b="0" i="0" u="none" strike="noStrike" kern="1200" cap="none" spc="0" normalizeH="0" baseline="0" noProof="0" dirty="0">
                <a:ln>
                  <a:noFill/>
                </a:ln>
                <a:solidFill>
                  <a:schemeClr val="tx1"/>
                </a:solidFill>
                <a:effectLst/>
                <a:uLnTx/>
                <a:uFillTx/>
                <a:latin typeface="Segoe UI" panose="020B0502040204020203" pitchFamily="34" charset="0"/>
                <a:ea typeface="Times New Roman" panose="02020603050405020304" pitchFamily="18" charset="0"/>
                <a:cs typeface="Segoe UI" panose="020B0502040204020203" pitchFamily="34" charset="0"/>
              </a:rPr>
              <a:t>Accepted application to Azure OpenAI (AOAI)</a:t>
            </a:r>
          </a:p>
          <a:p>
            <a:pPr marL="800100" lvl="1" indent="-342900">
              <a:buFont typeface="Arial" panose="020B0604020202020204" pitchFamily="34" charset="0"/>
              <a:buChar char="•"/>
              <a:defRPr/>
            </a:pPr>
            <a:r>
              <a:rPr lang="en-US" sz="1200" dirty="0">
                <a:solidFill>
                  <a:schemeClr val="tx1"/>
                </a:solidFill>
                <a:latin typeface="Segoe UI" panose="020B0502040204020203" pitchFamily="34" charset="0"/>
                <a:ea typeface="Times New Roman" panose="02020603050405020304" pitchFamily="18" charset="0"/>
                <a:cs typeface="Segoe UI" panose="020B0502040204020203" pitchFamily="34" charset="0"/>
              </a:rPr>
              <a:t>After you have been accepted please </a:t>
            </a:r>
            <a:r>
              <a:rPr lang="en-US" sz="1200" dirty="0">
                <a:solidFill>
                  <a:schemeClr val="tx1"/>
                </a:solidFill>
                <a:latin typeface="Segoe UI" panose="020B0502040204020203" pitchFamily="34" charset="0"/>
                <a:ea typeface="Times New Roman" panose="02020603050405020304" pitchFamily="18" charset="0"/>
                <a:cs typeface="Segoe UI" panose="020B0502040204020203" pitchFamily="34" charset="0"/>
                <a:hlinkClick r:id="rId2"/>
              </a:rPr>
              <a:t>apply for GPT-4</a:t>
            </a:r>
            <a:endParaRPr kumimoji="0" lang="en-US" sz="1200" b="0" i="0" u="none" strike="noStrike" kern="1200" cap="none" spc="0" normalizeH="0" baseline="0" noProof="0" dirty="0">
              <a:ln>
                <a:noFill/>
              </a:ln>
              <a:solidFill>
                <a:schemeClr val="tx1"/>
              </a:solidFill>
              <a:effectLst/>
              <a:uLnTx/>
              <a:uFillTx/>
              <a:latin typeface="Segoe UI" panose="020B0502040204020203" pitchFamily="34" charset="0"/>
              <a:ea typeface="Times New Roman" panose="02020603050405020304" pitchFamily="18" charset="0"/>
              <a:cs typeface="Segoe UI" panose="020B0502040204020203" pitchFamily="34" charset="0"/>
            </a:endParaRPr>
          </a:p>
          <a:p>
            <a:pPr marL="342900" indent="-342900">
              <a:buFont typeface="+mj-lt"/>
              <a:buAutoNum type="arabicParenR"/>
              <a:defRPr/>
            </a:pPr>
            <a:r>
              <a:rPr lang="en-US" sz="1400" dirty="0">
                <a:solidFill>
                  <a:schemeClr val="tx1"/>
                </a:solidFill>
                <a:latin typeface="Segoe UI" panose="020B0502040204020203" pitchFamily="34" charset="0"/>
                <a:ea typeface="Times New Roman" panose="02020603050405020304" pitchFamily="18" charset="0"/>
                <a:cs typeface="Segoe UI" panose="020B0502040204020203" pitchFamily="34" charset="0"/>
              </a:rPr>
              <a:t>Azure Resource Group (RG) in the Azure tenant that has the accepted AOAI service</a:t>
            </a:r>
          </a:p>
          <a:p>
            <a:pPr marL="800100" lvl="1" indent="-342900">
              <a:buFont typeface="Arial" panose="020B0604020202020204" pitchFamily="34" charset="0"/>
              <a:buChar char="•"/>
              <a:defRPr/>
            </a:pPr>
            <a:r>
              <a:rPr lang="en-US" sz="1200" dirty="0">
                <a:solidFill>
                  <a:schemeClr val="tx1"/>
                </a:solidFill>
                <a:latin typeface="Segoe UI" panose="020B0502040204020203" pitchFamily="34" charset="0"/>
                <a:ea typeface="Times New Roman" panose="02020603050405020304" pitchFamily="18" charset="0"/>
                <a:cs typeface="Segoe UI" panose="020B0502040204020203" pitchFamily="34" charset="0"/>
              </a:rPr>
              <a:t>The customer team and the Microsoft team must have Contributor permissions to this resource group</a:t>
            </a:r>
            <a:endParaRPr kumimoji="0" lang="en-US" sz="1200" b="0" i="0" u="none" strike="noStrike" kern="1200" cap="none" spc="0" normalizeH="0" baseline="0" noProof="0" dirty="0">
              <a:ln>
                <a:noFill/>
              </a:ln>
              <a:solidFill>
                <a:schemeClr val="tx1"/>
              </a:solidFill>
              <a:effectLst/>
              <a:uLnTx/>
              <a:uFillTx/>
              <a:latin typeface="Segoe UI" panose="020B0502040204020203" pitchFamily="34" charset="0"/>
              <a:ea typeface="Times New Roman" panose="02020603050405020304" pitchFamily="18" charset="0"/>
              <a:cs typeface="Segoe UI" panose="020B0502040204020203" pitchFamily="34" charset="0"/>
            </a:endParaRPr>
          </a:p>
          <a:p>
            <a:pPr marL="342900" indent="-342900">
              <a:buFont typeface="+mj-lt"/>
              <a:buAutoNum type="arabicParenR"/>
              <a:defRPr/>
            </a:pPr>
            <a:r>
              <a:rPr lang="en-US" sz="1400" dirty="0">
                <a:solidFill>
                  <a:schemeClr val="tx1"/>
                </a:solidFill>
                <a:latin typeface="Segoe UI" panose="020B0502040204020203" pitchFamily="34" charset="0"/>
                <a:ea typeface="Times New Roman" panose="02020603050405020304" pitchFamily="18" charset="0"/>
                <a:cs typeface="Segoe UI" panose="020B0502040204020203" pitchFamily="34" charset="0"/>
              </a:rPr>
              <a:t>Add our team as guests in your Azure AD and your preference of your teams Github Repository or Azure Devops</a:t>
            </a:r>
          </a:p>
          <a:p>
            <a:pPr marL="342900" indent="-342900">
              <a:buFont typeface="+mj-lt"/>
              <a:buAutoNum type="arabicParenR"/>
              <a:defRPr/>
            </a:pPr>
            <a:r>
              <a:rPr lang="en-US" sz="1400" dirty="0">
                <a:solidFill>
                  <a:schemeClr val="tx1"/>
                </a:solidFill>
                <a:latin typeface="Segoe UI" panose="020B0502040204020203" pitchFamily="34" charset="0"/>
                <a:ea typeface="Times New Roman" panose="02020603050405020304" pitchFamily="18" charset="0"/>
                <a:cs typeface="Segoe UI" panose="020B0502040204020203" pitchFamily="34" charset="0"/>
              </a:rPr>
              <a:t>Datasets must be uploaded to the blob storage account, at least two weeks prior to the workshop date</a:t>
            </a:r>
          </a:p>
          <a:p>
            <a:pPr marL="800100" lvl="1" indent="-342900">
              <a:buFont typeface="Arial" panose="020B0604020202020204" pitchFamily="34" charset="0"/>
              <a:buChar char="•"/>
              <a:defRPr/>
            </a:pPr>
            <a:r>
              <a:rPr lang="en-US" sz="1200" dirty="0">
                <a:solidFill>
                  <a:srgbClr val="000000"/>
                </a:solidFill>
                <a:latin typeface="Segoe UI" panose="020B0502040204020203" pitchFamily="34" charset="0"/>
                <a:ea typeface="Times New Roman" panose="02020603050405020304" pitchFamily="18" charset="0"/>
                <a:cs typeface="Segoe UI" panose="020B0502040204020203" pitchFamily="34" charset="0"/>
              </a:rPr>
              <a:t>Send 20 sample questions ranging from easy, medium, to hard to test the models against your dataset</a:t>
            </a:r>
            <a:endParaRPr lang="en-US" sz="1400" dirty="0">
              <a:solidFill>
                <a:schemeClr val="tx1"/>
              </a:solidFill>
              <a:latin typeface="Segoe UI" panose="020B0502040204020203" pitchFamily="34" charset="0"/>
              <a:ea typeface="Times New Roman" panose="02020603050405020304" pitchFamily="18" charset="0"/>
              <a:cs typeface="Segoe UI" panose="020B0502040204020203" pitchFamily="34" charset="0"/>
            </a:endParaRPr>
          </a:p>
          <a:p>
            <a:pPr marR="0" lvl="0" algn="l" defTabSz="914400" rtl="0" eaLnBrk="1" fontAlgn="auto" latinLnBrk="0" hangingPunct="1">
              <a:lnSpc>
                <a:spcPct val="100000"/>
              </a:lnSpc>
              <a:spcBef>
                <a:spcPts val="0"/>
              </a:spcBef>
              <a:spcAft>
                <a:spcPts val="0"/>
              </a:spcAft>
              <a:buClrTx/>
              <a:buSzTx/>
              <a:tabLst/>
              <a:defRPr/>
            </a:pPr>
            <a:endParaRPr lang="en-US" sz="1400" dirty="0">
              <a:solidFill>
                <a:schemeClr val="tx1"/>
              </a:solidFill>
              <a:latin typeface="Segoe UI" panose="020B0502040204020203" pitchFamily="34" charset="0"/>
              <a:ea typeface="Times New Roman" panose="02020603050405020304" pitchFamily="18" charset="0"/>
              <a:cs typeface="Segoe UI" panose="020B0502040204020203" pitchFamily="34" charset="0"/>
            </a:endParaRPr>
          </a:p>
          <a:p>
            <a:pPr marR="0" lvl="0" algn="l" defTabSz="914400" rtl="0" eaLnBrk="1" fontAlgn="auto" latinLnBrk="0" hangingPunct="1">
              <a:lnSpc>
                <a:spcPct val="100000"/>
              </a:lnSpc>
              <a:spcBef>
                <a:spcPts val="0"/>
              </a:spcBef>
              <a:spcAft>
                <a:spcPts val="0"/>
              </a:spcAft>
              <a:buClrTx/>
              <a:buSzTx/>
              <a:tabLst/>
              <a:defRPr/>
            </a:pPr>
            <a:r>
              <a:rPr lang="en-US" sz="1400" b="1" dirty="0">
                <a:solidFill>
                  <a:schemeClr val="tx1"/>
                </a:solidFill>
                <a:latin typeface="Segoe UI" panose="020B0502040204020203" pitchFamily="34" charset="0"/>
                <a:ea typeface="Times New Roman" panose="02020603050405020304" pitchFamily="18" charset="0"/>
                <a:cs typeface="Segoe UI" panose="020B0502040204020203" pitchFamily="34" charset="0"/>
              </a:rPr>
              <a:t>Deploy the Following Azure Services:</a:t>
            </a:r>
          </a:p>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400" b="0" i="0" u="none" strike="noStrike" kern="1200" cap="none" spc="0" normalizeH="0" baseline="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Azure OpenAI</a:t>
            </a:r>
          </a:p>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400" b="0" i="0" u="none" strike="noStrike" kern="1200" cap="none" spc="0" normalizeH="0" baseline="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Azure</a:t>
            </a:r>
            <a:r>
              <a:rPr kumimoji="0" lang="en-US" sz="1400" b="0" i="0" u="none" strike="noStrike" kern="1200" cap="none" spc="0" normalizeH="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 Storage Account:</a:t>
            </a:r>
          </a:p>
          <a:p>
            <a:pPr marL="800100" lvl="1" indent="-342900">
              <a:buFont typeface="Arial" panose="020B0604020202020204" pitchFamily="34" charset="0"/>
              <a:buChar char="•"/>
              <a:defRPr/>
            </a:pPr>
            <a:r>
              <a:rPr kumimoji="0" lang="en-US" sz="1200" b="0" i="0" u="none" strike="noStrike" kern="1200" cap="none" spc="0" normalizeH="0" baseline="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A storage account must be set in place in the RG. </a:t>
            </a:r>
          </a:p>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400" b="0" i="0" u="none" strike="noStrike" kern="1200" cap="none" spc="0" normalizeH="0" baseline="0" noProof="0" dirty="0">
                <a:ln>
                  <a:noFill/>
                </a:ln>
                <a:solidFill>
                  <a:schemeClr val="tx1"/>
                </a:solidFill>
                <a:effectLst/>
                <a:uLnTx/>
                <a:uFillTx/>
                <a:latin typeface="Segoe UI" panose="020B0502040204020203" pitchFamily="34" charset="0"/>
                <a:ea typeface="Times New Roman" panose="02020603050405020304" pitchFamily="18" charset="0"/>
                <a:cs typeface="Segoe UI" panose="020B0502040204020203" pitchFamily="34" charset="0"/>
              </a:rPr>
              <a:t>Azure Machine Learning:</a:t>
            </a:r>
          </a:p>
          <a:p>
            <a:pPr marL="800100" lvl="1" indent="-342900">
              <a:buFont typeface="Arial" panose="020B0604020202020204" pitchFamily="34" charset="0"/>
              <a:buChar char="•"/>
              <a:defRPr/>
            </a:pPr>
            <a:r>
              <a:rPr kumimoji="0" lang="en-US" sz="1200" b="0" i="0" u="none" strike="noStrike" kern="1200" cap="none" spc="0" normalizeH="0" baseline="0" noProof="0" dirty="0">
                <a:ln>
                  <a:noFill/>
                </a:ln>
                <a:solidFill>
                  <a:schemeClr val="tx1"/>
                </a:solidFill>
                <a:effectLst/>
                <a:uLnTx/>
                <a:uFillTx/>
                <a:latin typeface="Segoe UI" panose="020B0502040204020203" pitchFamily="34" charset="0"/>
                <a:ea typeface="Times New Roman" panose="02020603050405020304" pitchFamily="18" charset="0"/>
                <a:cs typeface="Segoe UI" panose="020B0502040204020203" pitchFamily="34" charset="0"/>
              </a:rPr>
              <a:t>Please ensure you have enough core compute quota in your Azure Machine Learning workspace</a:t>
            </a:r>
          </a:p>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lang="en-US" sz="1400" dirty="0">
                <a:solidFill>
                  <a:schemeClr val="tx1"/>
                </a:solidFill>
                <a:latin typeface="Segoe UI" panose="020B0502040204020203" pitchFamily="34" charset="0"/>
                <a:ea typeface="Calibri" panose="020F0502020204030204" pitchFamily="34" charset="0"/>
                <a:cs typeface="Segoe UI" panose="020B0502040204020203" pitchFamily="34" charset="0"/>
              </a:rPr>
              <a:t>A</a:t>
            </a:r>
            <a:r>
              <a:rPr kumimoji="0" lang="en-US" sz="1400" b="0" i="0" u="none" strike="noStrike" kern="1200" cap="none" spc="0" normalizeH="0" baseline="0" noProof="0" dirty="0" err="1">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ll</a:t>
            </a:r>
            <a:r>
              <a:rPr kumimoji="0" lang="en-US" sz="1400" b="0" i="0" u="none" strike="noStrike" kern="1200" cap="none" spc="0" normalizeH="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 Azure services </a:t>
            </a:r>
            <a:r>
              <a:rPr kumimoji="0" lang="en-US" sz="1400" b="0" i="0" u="none" strike="noStrike" kern="1200" cap="none" spc="0" normalizeH="0" noProof="0" dirty="0" err="1">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mus</a:t>
            </a:r>
            <a:r>
              <a:rPr lang="en-US" sz="1400" dirty="0">
                <a:solidFill>
                  <a:schemeClr val="tx1"/>
                </a:solidFill>
                <a:latin typeface="Segoe UI" panose="020B0502040204020203" pitchFamily="34" charset="0"/>
                <a:ea typeface="Calibri" panose="020F0502020204030204" pitchFamily="34" charset="0"/>
                <a:cs typeface="Segoe UI" panose="020B0502040204020203" pitchFamily="34" charset="0"/>
              </a:rPr>
              <a:t>t be deployed prior to the </a:t>
            </a:r>
            <a:r>
              <a:rPr kumimoji="0" lang="en-US" sz="1400" b="0" i="0" u="none" strike="noStrike" kern="1200" cap="none" spc="0" normalizeH="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rPr>
              <a:t>Workshop using the three ARM templates in the repository.</a:t>
            </a:r>
            <a:endParaRPr kumimoji="0" lang="en-US" sz="1200" b="0" i="0" u="none" strike="noStrike" kern="1200" cap="none" spc="0" normalizeH="0" baseline="0" noProof="0" dirty="0">
              <a:ln>
                <a:noFill/>
              </a:ln>
              <a:solidFill>
                <a:schemeClr val="tx1"/>
              </a:solidFill>
              <a:effectLst/>
              <a:uLnTx/>
              <a:uFillTx/>
              <a:latin typeface="Segoe UI" panose="020B0502040204020203" pitchFamily="34" charset="0"/>
              <a:ea typeface="Calibri" panose="020F0502020204030204" pitchFamily="34" charset="0"/>
              <a:cs typeface="Segoe UI" panose="020B0502040204020203"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800" b="0" i="0" u="none" strike="noStrike" kern="1200" cap="none" spc="0" normalizeH="0" baseline="0" noProof="0" dirty="0" err="1">
              <a:ln>
                <a:noFill/>
              </a:ln>
              <a:solidFill>
                <a:schemeClr val="tx1"/>
              </a:solidFill>
              <a:effectLst/>
              <a:uLnTx/>
              <a:uFillTx/>
              <a:latin typeface="Segoe UI" panose="020B0502040204020203" pitchFamily="34" charset="0"/>
              <a:ea typeface="Segoe UI" pitchFamily="34" charset="0"/>
              <a:cs typeface="Segoe UI" panose="020B0502040204020203" pitchFamily="34" charset="0"/>
            </a:endParaRPr>
          </a:p>
        </p:txBody>
      </p:sp>
      <p:sp>
        <p:nvSpPr>
          <p:cNvPr id="4" name="Rectangle 3">
            <a:extLst>
              <a:ext uri="{FF2B5EF4-FFF2-40B4-BE49-F238E27FC236}">
                <a16:creationId xmlns:a16="http://schemas.microsoft.com/office/drawing/2014/main" id="{249CD458-C2F9-A754-7500-58A33110B824}"/>
              </a:ext>
            </a:extLst>
          </p:cNvPr>
          <p:cNvSpPr/>
          <p:nvPr/>
        </p:nvSpPr>
        <p:spPr bwMode="auto">
          <a:xfrm>
            <a:off x="8049563" y="1985449"/>
            <a:ext cx="3623400" cy="4571699"/>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600" b="0" i="0" u="none" strike="noStrike" kern="1200" cap="none" spc="0" normalizeH="0" baseline="0" noProof="0" dirty="0">
                <a:ln>
                  <a:noFill/>
                </a:ln>
                <a:solidFill>
                  <a:schemeClr val="tx1"/>
                </a:solidFill>
                <a:effectLst/>
                <a:uLnTx/>
                <a:uFillTx/>
                <a:ea typeface="Times New Roman" panose="02020603050405020304" pitchFamily="18" charset="0"/>
              </a:rPr>
              <a:t>Data must be uploaded to your Azure Storage Account in your RG</a:t>
            </a:r>
          </a:p>
          <a:p>
            <a:pPr marL="342900" marR="0" lvl="0" indent="-342900" algn="l" defTabSz="914400" rtl="0" eaLnBrk="1" fontAlgn="auto" latinLnBrk="0" hangingPunct="1">
              <a:lnSpc>
                <a:spcPct val="100000"/>
              </a:lnSpc>
              <a:spcBef>
                <a:spcPts val="0"/>
              </a:spcBef>
              <a:spcAft>
                <a:spcPts val="0"/>
              </a:spcAft>
              <a:buClrTx/>
              <a:buSzTx/>
              <a:buFont typeface="+mj-lt"/>
              <a:buAutoNum type="arabicParenR"/>
              <a:tabLst/>
              <a:defRPr/>
            </a:pPr>
            <a:r>
              <a:rPr kumimoji="0" lang="en-US" sz="1600" b="0" i="0" u="none" strike="noStrike" kern="1200" cap="none" spc="0" normalizeH="0" baseline="0" noProof="0" dirty="0">
                <a:ln>
                  <a:noFill/>
                </a:ln>
                <a:solidFill>
                  <a:schemeClr val="tx1"/>
                </a:solidFill>
                <a:effectLst/>
                <a:uLnTx/>
                <a:uFillTx/>
                <a:ea typeface="Times New Roman" panose="02020603050405020304" pitchFamily="18" charset="0"/>
                <a:cs typeface="Segoe UI" pitchFamily="34" charset="0"/>
              </a:rPr>
              <a:t>Data must be </a:t>
            </a:r>
            <a:r>
              <a:rPr lang="en-US" sz="1600" dirty="0">
                <a:solidFill>
                  <a:schemeClr val="tx1"/>
                </a:solidFill>
                <a:ea typeface="Times New Roman" panose="02020603050405020304" pitchFamily="18" charset="0"/>
                <a:cs typeface="Segoe UI" pitchFamily="34" charset="0"/>
              </a:rPr>
              <a:t>the </a:t>
            </a:r>
            <a:r>
              <a:rPr kumimoji="0" lang="en-US" sz="1600" b="0" i="0" u="none" strike="noStrike" kern="1200" cap="none" spc="0" normalizeH="0" baseline="0" noProof="0" dirty="0">
                <a:ln>
                  <a:noFill/>
                </a:ln>
                <a:solidFill>
                  <a:schemeClr val="tx1"/>
                </a:solidFill>
                <a:effectLst/>
                <a:uLnTx/>
                <a:uFillTx/>
                <a:ea typeface="Times New Roman" panose="02020603050405020304" pitchFamily="18" charset="0"/>
                <a:cs typeface="Segoe UI" pitchFamily="34" charset="0"/>
              </a:rPr>
              <a:t>following types: </a:t>
            </a:r>
          </a:p>
          <a:p>
            <a:pPr marL="80010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1" u="none" strike="noStrike" kern="1200" cap="none" spc="0" normalizeH="0" baseline="0" noProof="0" dirty="0">
                <a:ln>
                  <a:noFill/>
                </a:ln>
                <a:solidFill>
                  <a:schemeClr val="tx1"/>
                </a:solidFill>
                <a:effectLst/>
                <a:uLnTx/>
                <a:uFillTx/>
              </a:rPr>
              <a:t>CSV, EML, EPUB, GZ, HTML, JSON (see Indexing JSON blobs), KML (XML for geographic representations), Microsoft Office formats: DOCX/DOC/DOCM, XLSX/XLS/XLSM, PPTX/PPT/PPTM, MSG (Outlook emails), XML (both 2003 and 2006 WORD XML), Open Document formats: ODT, ODS, ODP, PDF, Plain text files (see also Indexing plain text), RTF, XML, ZIP.</a:t>
            </a:r>
            <a:endParaRPr kumimoji="0" lang="en-US" sz="800" b="0" i="1" u="none" strike="noStrike" kern="1200" cap="none" spc="0" normalizeH="0" baseline="0" noProof="0" dirty="0">
              <a:ln>
                <a:noFill/>
              </a:ln>
              <a:solidFill>
                <a:schemeClr val="tx1"/>
              </a:solidFill>
              <a:effectLst/>
              <a:uLnTx/>
              <a:uFillTx/>
              <a:ea typeface="Times New Roman" panose="02020603050405020304" pitchFamily="18" charset="0"/>
            </a:endParaRPr>
          </a:p>
        </p:txBody>
      </p:sp>
      <p:sp>
        <p:nvSpPr>
          <p:cNvPr id="6" name="TextBox 5">
            <a:extLst>
              <a:ext uri="{FF2B5EF4-FFF2-40B4-BE49-F238E27FC236}">
                <a16:creationId xmlns:a16="http://schemas.microsoft.com/office/drawing/2014/main" id="{2C01F9F0-E9BC-D83B-055B-651B0BB2E86C}"/>
              </a:ext>
            </a:extLst>
          </p:cNvPr>
          <p:cNvSpPr txBox="1"/>
          <p:nvPr/>
        </p:nvSpPr>
        <p:spPr>
          <a:xfrm>
            <a:off x="441167" y="1183892"/>
            <a:ext cx="7556280" cy="707886"/>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chemeClr val="bg1"/>
                </a:solidFill>
                <a:effectLst/>
                <a:uLnTx/>
                <a:uFillTx/>
                <a:latin typeface="Segoe UI Semibold"/>
                <a:ea typeface="Calibri" panose="020F0502020204030204" pitchFamily="34" charset="0"/>
                <a:cs typeface="+mn-cs"/>
              </a:rPr>
              <a:t>Before setting the 3-day Workshop the following items need to be in place </a:t>
            </a:r>
          </a:p>
        </p:txBody>
      </p:sp>
      <p:sp>
        <p:nvSpPr>
          <p:cNvPr id="8" name="TextBox 7">
            <a:extLst>
              <a:ext uri="{FF2B5EF4-FFF2-40B4-BE49-F238E27FC236}">
                <a16:creationId xmlns:a16="http://schemas.microsoft.com/office/drawing/2014/main" id="{5EADA424-5EEF-E512-3A46-8B347D6EDF92}"/>
              </a:ext>
            </a:extLst>
          </p:cNvPr>
          <p:cNvSpPr txBox="1"/>
          <p:nvPr/>
        </p:nvSpPr>
        <p:spPr>
          <a:xfrm>
            <a:off x="8049563" y="1183892"/>
            <a:ext cx="3623400" cy="830997"/>
          </a:xfrm>
          <a:prstGeom prst="rect">
            <a:avLst/>
          </a:prstGeom>
          <a:solidFill>
            <a:schemeClr val="accent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chemeClr val="bg1"/>
                </a:solidFill>
                <a:effectLst/>
                <a:uLnTx/>
                <a:uFillTx/>
                <a:latin typeface="Segoe UI Semibold"/>
                <a:ea typeface="Calibri" panose="020F0502020204030204" pitchFamily="34" charset="0"/>
                <a:cs typeface="+mn-cs"/>
              </a:rPr>
              <a:t>Datasets</a:t>
            </a:r>
            <a:endParaRPr kumimoji="0" lang="en-US" sz="2000" b="0" i="0" u="none" strike="noStrike" kern="1200" cap="none" spc="0" normalizeH="0" baseline="0" noProof="0" dirty="0">
              <a:ln>
                <a:noFill/>
              </a:ln>
              <a:solidFill>
                <a:schemeClr val="bg1"/>
              </a:solidFill>
              <a:effectLst/>
              <a:uLnTx/>
              <a:uFillTx/>
              <a:latin typeface="Segoe UI Semibold"/>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schemeClr val="bg1"/>
                </a:solidFill>
                <a:effectLst/>
                <a:uLnTx/>
                <a:uFillTx/>
                <a:latin typeface="Segoe UI Semibold"/>
                <a:ea typeface="Calibri" panose="020F0502020204030204" pitchFamily="34" charset="0"/>
                <a:cs typeface="+mn-cs"/>
              </a:rPr>
              <a:t>Your</a:t>
            </a:r>
            <a:r>
              <a:rPr kumimoji="0" lang="en-US" sz="1400" b="0" i="1" u="none" strike="noStrike" kern="1200" cap="none" spc="0" normalizeH="0" noProof="0" dirty="0">
                <a:ln>
                  <a:noFill/>
                </a:ln>
                <a:solidFill>
                  <a:schemeClr val="bg1"/>
                </a:solidFill>
                <a:effectLst/>
                <a:uLnTx/>
                <a:uFillTx/>
                <a:latin typeface="Segoe UI Semibold"/>
                <a:ea typeface="Calibri" panose="020F0502020204030204" pitchFamily="34" charset="0"/>
                <a:cs typeface="+mn-cs"/>
              </a:rPr>
              <a:t> own data </a:t>
            </a:r>
            <a:r>
              <a:rPr kumimoji="0" lang="en-US" sz="1400" b="0" i="1" u="none" strike="noStrike" kern="1200" cap="none" spc="0" normalizeH="0" baseline="0" noProof="0" dirty="0">
                <a:ln>
                  <a:noFill/>
                </a:ln>
                <a:solidFill>
                  <a:schemeClr val="bg1"/>
                </a:solidFill>
                <a:effectLst/>
                <a:uLnTx/>
                <a:uFillTx/>
                <a:latin typeface="Segoe UI Semibold"/>
                <a:ea typeface="Calibri" panose="020F0502020204030204" pitchFamily="34" charset="0"/>
                <a:cs typeface="+mn-cs"/>
              </a:rPr>
              <a:t>must be uploaded at least 2 weeks prior to the workshop</a:t>
            </a:r>
          </a:p>
        </p:txBody>
      </p:sp>
    </p:spTree>
    <p:extLst>
      <p:ext uri="{BB962C8B-B14F-4D97-AF65-F5344CB8AC3E}">
        <p14:creationId xmlns:p14="http://schemas.microsoft.com/office/powerpoint/2010/main" val="136398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ADC57BF7-6ABA-A61A-FC34-7227D2E0DF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554710" y="0"/>
            <a:ext cx="956038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487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rXJA4KC_iI1tElP1gDUPgQ"/>
</p:tagLst>
</file>

<file path=ppt/theme/theme1.xml><?xml version="1.0" encoding="utf-8"?>
<a:theme xmlns:a="http://schemas.openxmlformats.org/drawingml/2006/main" name="2_Azure w/ EA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icrosoft_US_Digital_Transformation_Academy_Template" id="{69385662-CCA0-4D21-BDCF-92EBA6819AFB}" vid="{851D7F3F-0CEE-4045-BBE1-8C5C540A21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24943</TotalTime>
  <Words>2853</Words>
  <Application>Microsoft Office PowerPoint</Application>
  <PresentationFormat>Widescreen</PresentationFormat>
  <Paragraphs>249</Paragraphs>
  <Slides>13</Slides>
  <Notes>6</Notes>
  <HiddenSlides>2</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6" baseType="lpstr">
      <vt:lpstr>-apple-system</vt:lpstr>
      <vt:lpstr>Arial</vt:lpstr>
      <vt:lpstr>Arial,Sans-Serif</vt:lpstr>
      <vt:lpstr>Calibri</vt:lpstr>
      <vt:lpstr>Georgia</vt:lpstr>
      <vt:lpstr>Gotham Book</vt:lpstr>
      <vt:lpstr>Segoe UI</vt:lpstr>
      <vt:lpstr>Segoe UI Semibold</vt:lpstr>
      <vt:lpstr>SegoeUI</vt:lpstr>
      <vt:lpstr>Times New Roman</vt:lpstr>
      <vt:lpstr>Wingdings</vt:lpstr>
      <vt:lpstr>2_Azure w/ EAE</vt:lpstr>
      <vt:lpstr>think-cell Slide</vt:lpstr>
      <vt:lpstr>GPT Azure Search Engine</vt:lpstr>
      <vt:lpstr>The Need for Better Document &amp; Knowledge Management</vt:lpstr>
      <vt:lpstr>Common applications of cognitive search</vt:lpstr>
      <vt:lpstr>GPT Azure Search Engine</vt:lpstr>
      <vt:lpstr>The GPT Azure Search Engine Accelerator</vt:lpstr>
      <vt:lpstr>The Workshop Details</vt:lpstr>
      <vt:lpstr>3-5 Day Workshop Agenda</vt:lpstr>
      <vt:lpstr>The Prerequisites </vt:lpstr>
      <vt:lpstr>PowerPoint Presentation</vt:lpstr>
      <vt:lpstr>Next steps: How to engage?</vt:lpstr>
      <vt:lpstr>Thank you!</vt:lpstr>
      <vt:lpstr>2 Day Workshop Agenda</vt:lpstr>
      <vt:lpstr>The Benefits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GPT Azure Search Engine</dc:title>
  <dc:creator>Julia Heseltine</dc:creator>
  <cp:lastModifiedBy>Pablo Marin</cp:lastModifiedBy>
  <cp:revision>9</cp:revision>
  <dcterms:created xsi:type="dcterms:W3CDTF">2023-05-01T22:48:40Z</dcterms:created>
  <dcterms:modified xsi:type="dcterms:W3CDTF">2023-12-10T00:20:03Z</dcterms:modified>
</cp:coreProperties>
</file>

<file path=docProps/thumbnail.jpeg>
</file>